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26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3F25F8-C23D-49AC-91C8-272D8752D6F8}" type="doc">
      <dgm:prSet loTypeId="urn:microsoft.com/office/officeart/2005/8/layout/process1" loCatId="process" qsTypeId="urn:microsoft.com/office/officeart/2005/8/quickstyle/simple1" qsCatId="simple" csTypeId="urn:microsoft.com/office/officeart/2005/8/colors/accent1_1" csCatId="accent1" phldr="1"/>
      <dgm:spPr/>
    </dgm:pt>
    <dgm:pt modelId="{110DB969-4ED2-4A6A-88FE-0DFF8C468265}">
      <dgm:prSet phldrT="[Text]"/>
      <dgm:spPr>
        <a:solidFill>
          <a:schemeClr val="bg1"/>
        </a:solidFill>
      </dgm:spPr>
      <dgm:t>
        <a:bodyPr/>
        <a:lstStyle/>
        <a:p>
          <a:r>
            <a:rPr lang="en-US" b="1" dirty="0"/>
            <a:t>Step 1:</a:t>
          </a:r>
        </a:p>
        <a:p>
          <a:r>
            <a:rPr lang="en-US" b="1" dirty="0"/>
            <a:t>Determine needs</a:t>
          </a:r>
        </a:p>
      </dgm:t>
    </dgm:pt>
    <dgm:pt modelId="{75BE613E-8FBD-4B18-90F0-84B7FA3C46FB}" type="parTrans" cxnId="{7B407755-6E65-425E-AB79-04F4ACBDBAB3}">
      <dgm:prSet/>
      <dgm:spPr/>
      <dgm:t>
        <a:bodyPr/>
        <a:lstStyle/>
        <a:p>
          <a:endParaRPr lang="en-US"/>
        </a:p>
      </dgm:t>
    </dgm:pt>
    <dgm:pt modelId="{012245A9-E33D-420E-B337-C87A1DDFF595}" type="sibTrans" cxnId="{7B407755-6E65-425E-AB79-04F4ACBDBAB3}">
      <dgm:prSet/>
      <dgm:spPr/>
      <dgm:t>
        <a:bodyPr/>
        <a:lstStyle/>
        <a:p>
          <a:endParaRPr lang="en-US" dirty="0"/>
        </a:p>
      </dgm:t>
    </dgm:pt>
    <dgm:pt modelId="{F465D28E-0D77-43B5-BCDE-74D1DC408F22}">
      <dgm:prSet phldrT="[Text]"/>
      <dgm:spPr>
        <a:solidFill>
          <a:schemeClr val="bg1"/>
        </a:solidFill>
      </dgm:spPr>
      <dgm:t>
        <a:bodyPr/>
        <a:lstStyle/>
        <a:p>
          <a:r>
            <a:rPr lang="en-US" b="1" dirty="0"/>
            <a:t>Step 2:</a:t>
          </a:r>
        </a:p>
        <a:p>
          <a:r>
            <a:rPr lang="en-US" b="1" dirty="0"/>
            <a:t>Create specific learning goals based </a:t>
          </a:r>
          <a:r>
            <a:rPr lang="en-US" b="1" dirty="0" smtClean="0"/>
            <a:t>on state standards,  local emphasis and student needs</a:t>
          </a:r>
          <a:endParaRPr lang="en-US" b="1" dirty="0"/>
        </a:p>
      </dgm:t>
    </dgm:pt>
    <dgm:pt modelId="{C72850A0-1630-4486-B1E0-AD966F19BE5F}" type="parTrans" cxnId="{C01F1227-5D91-497A-AFCB-331361A5B154}">
      <dgm:prSet/>
      <dgm:spPr/>
      <dgm:t>
        <a:bodyPr/>
        <a:lstStyle/>
        <a:p>
          <a:endParaRPr lang="en-US"/>
        </a:p>
      </dgm:t>
    </dgm:pt>
    <dgm:pt modelId="{4AE5BD2A-846E-406B-9BEA-517EAAEC7EF7}" type="sibTrans" cxnId="{C01F1227-5D91-497A-AFCB-331361A5B154}">
      <dgm:prSet/>
      <dgm:spPr/>
      <dgm:t>
        <a:bodyPr/>
        <a:lstStyle/>
        <a:p>
          <a:endParaRPr lang="en-US" dirty="0"/>
        </a:p>
      </dgm:t>
    </dgm:pt>
    <dgm:pt modelId="{FA3A906E-45DD-408F-B22B-56BD3AFF3FBB}">
      <dgm:prSet phldrT="[Text]"/>
      <dgm:spPr/>
      <dgm:t>
        <a:bodyPr/>
        <a:lstStyle/>
        <a:p>
          <a:r>
            <a:rPr lang="en-US" b="1" dirty="0"/>
            <a:t>Step 3:</a:t>
          </a:r>
        </a:p>
        <a:p>
          <a:r>
            <a:rPr lang="en-US" b="1" dirty="0"/>
            <a:t>Create and implement teaching and learning strategies</a:t>
          </a:r>
        </a:p>
      </dgm:t>
    </dgm:pt>
    <dgm:pt modelId="{3CD5E3F7-E366-43FF-BDC3-D83252FE6199}" type="parTrans" cxnId="{D0C26F63-E8FD-4BC5-9E43-DD20B9793C26}">
      <dgm:prSet/>
      <dgm:spPr/>
      <dgm:t>
        <a:bodyPr/>
        <a:lstStyle/>
        <a:p>
          <a:endParaRPr lang="en-US"/>
        </a:p>
      </dgm:t>
    </dgm:pt>
    <dgm:pt modelId="{DD27E346-A5FC-4FC9-9E66-1225F25EF3FF}" type="sibTrans" cxnId="{D0C26F63-E8FD-4BC5-9E43-DD20B9793C26}">
      <dgm:prSet/>
      <dgm:spPr>
        <a:noFill/>
      </dgm:spPr>
      <dgm:t>
        <a:bodyPr/>
        <a:lstStyle/>
        <a:p>
          <a:endParaRPr lang="en-US" dirty="0"/>
        </a:p>
      </dgm:t>
    </dgm:pt>
    <dgm:pt modelId="{10141751-DBCF-47FB-8D6D-58C86B8B17A3}">
      <dgm:prSet phldrT="[Text]"/>
      <dgm:spPr/>
      <dgm:t>
        <a:bodyPr/>
        <a:lstStyle/>
        <a:p>
          <a:r>
            <a:rPr lang="en-US" b="1" dirty="0"/>
            <a:t>Step 4:</a:t>
          </a:r>
        </a:p>
        <a:p>
          <a:r>
            <a:rPr lang="en-US" b="1" dirty="0"/>
            <a:t>Monitor student progress through ongoing formative assessment</a:t>
          </a:r>
        </a:p>
      </dgm:t>
    </dgm:pt>
    <dgm:pt modelId="{18B73BD1-4AC0-42C6-ABE8-41BEACE191A1}" type="parTrans" cxnId="{1E988351-ABBB-40AB-97CE-547C8586A335}">
      <dgm:prSet/>
      <dgm:spPr/>
      <dgm:t>
        <a:bodyPr/>
        <a:lstStyle/>
        <a:p>
          <a:endParaRPr lang="en-US"/>
        </a:p>
      </dgm:t>
    </dgm:pt>
    <dgm:pt modelId="{20977BB8-817A-43D1-9069-17F26E5B92EC}" type="sibTrans" cxnId="{1E988351-ABBB-40AB-97CE-547C8586A335}">
      <dgm:prSet/>
      <dgm:spPr/>
      <dgm:t>
        <a:bodyPr/>
        <a:lstStyle/>
        <a:p>
          <a:endParaRPr lang="en-US" dirty="0"/>
        </a:p>
      </dgm:t>
    </dgm:pt>
    <dgm:pt modelId="{EDF1F874-F001-45CC-A029-6716C21AA3AA}">
      <dgm:prSet phldrT="[Text]"/>
      <dgm:spPr/>
      <dgm:t>
        <a:bodyPr/>
        <a:lstStyle/>
        <a:p>
          <a:r>
            <a:rPr lang="en-US" b="1" dirty="0"/>
            <a:t>Step 5:</a:t>
          </a:r>
        </a:p>
        <a:p>
          <a:r>
            <a:rPr lang="en-US" b="1" dirty="0"/>
            <a:t>Determine </a:t>
          </a:r>
          <a:r>
            <a:rPr lang="en-US" b="1" dirty="0" smtClean="0"/>
            <a:t>whether students </a:t>
          </a:r>
          <a:r>
            <a:rPr lang="en-US" b="1" dirty="0"/>
            <a:t>achieved the goals</a:t>
          </a:r>
        </a:p>
      </dgm:t>
    </dgm:pt>
    <dgm:pt modelId="{7F0ACF37-B901-4CD5-A4D6-8DA2C1031076}" type="parTrans" cxnId="{99CC8827-C5D8-4530-83E4-7A6AE2F2165E}">
      <dgm:prSet/>
      <dgm:spPr/>
      <dgm:t>
        <a:bodyPr/>
        <a:lstStyle/>
        <a:p>
          <a:endParaRPr lang="en-US"/>
        </a:p>
      </dgm:t>
    </dgm:pt>
    <dgm:pt modelId="{3FD5A588-AA72-49F9-8FD0-B4685DB649BA}" type="sibTrans" cxnId="{99CC8827-C5D8-4530-83E4-7A6AE2F2165E}">
      <dgm:prSet/>
      <dgm:spPr/>
      <dgm:t>
        <a:bodyPr/>
        <a:lstStyle/>
        <a:p>
          <a:endParaRPr lang="en-US"/>
        </a:p>
      </dgm:t>
    </dgm:pt>
    <dgm:pt modelId="{E0C84C85-3589-4123-9EB1-B1E7B7CB4AD6}" type="pres">
      <dgm:prSet presAssocID="{513F25F8-C23D-49AC-91C8-272D8752D6F8}" presName="Name0" presStyleCnt="0">
        <dgm:presLayoutVars>
          <dgm:dir/>
          <dgm:resizeHandles val="exact"/>
        </dgm:presLayoutVars>
      </dgm:prSet>
      <dgm:spPr/>
    </dgm:pt>
    <dgm:pt modelId="{B2ADE313-80E6-46F1-A5BB-3B4E041DEC80}" type="pres">
      <dgm:prSet presAssocID="{110DB969-4ED2-4A6A-88FE-0DFF8C468265}" presName="node" presStyleLbl="node1" presStyleIdx="0" presStyleCnt="5" custLinFactNeighborY="-221">
        <dgm:presLayoutVars>
          <dgm:bulletEnabled val="1"/>
        </dgm:presLayoutVars>
      </dgm:prSet>
      <dgm:spPr/>
      <dgm:t>
        <a:bodyPr/>
        <a:lstStyle/>
        <a:p>
          <a:endParaRPr lang="en-US"/>
        </a:p>
      </dgm:t>
    </dgm:pt>
    <dgm:pt modelId="{26A6B725-E340-45EB-A2B7-5057EEACCF8D}" type="pres">
      <dgm:prSet presAssocID="{012245A9-E33D-420E-B337-C87A1DDFF595}" presName="sibTrans" presStyleLbl="sibTrans2D1" presStyleIdx="0" presStyleCnt="4"/>
      <dgm:spPr/>
      <dgm:t>
        <a:bodyPr/>
        <a:lstStyle/>
        <a:p>
          <a:endParaRPr lang="en-US"/>
        </a:p>
      </dgm:t>
    </dgm:pt>
    <dgm:pt modelId="{47A485D7-28DC-4D91-8889-E8DF1B7944C6}" type="pres">
      <dgm:prSet presAssocID="{012245A9-E33D-420E-B337-C87A1DDFF595}" presName="connectorText" presStyleLbl="sibTrans2D1" presStyleIdx="0" presStyleCnt="4"/>
      <dgm:spPr/>
      <dgm:t>
        <a:bodyPr/>
        <a:lstStyle/>
        <a:p>
          <a:endParaRPr lang="en-US"/>
        </a:p>
      </dgm:t>
    </dgm:pt>
    <dgm:pt modelId="{FAB7E348-84F0-42D1-B2E8-6DD04A724922}" type="pres">
      <dgm:prSet presAssocID="{F465D28E-0D77-43B5-BCDE-74D1DC408F22}" presName="node" presStyleLbl="node1" presStyleIdx="1" presStyleCnt="5">
        <dgm:presLayoutVars>
          <dgm:bulletEnabled val="1"/>
        </dgm:presLayoutVars>
      </dgm:prSet>
      <dgm:spPr/>
      <dgm:t>
        <a:bodyPr/>
        <a:lstStyle/>
        <a:p>
          <a:endParaRPr lang="en-US"/>
        </a:p>
      </dgm:t>
    </dgm:pt>
    <dgm:pt modelId="{B8C529C3-031A-4EA2-ACC1-CB6A8CA5A36C}" type="pres">
      <dgm:prSet presAssocID="{4AE5BD2A-846E-406B-9BEA-517EAAEC7EF7}" presName="sibTrans" presStyleLbl="sibTrans2D1" presStyleIdx="1" presStyleCnt="4"/>
      <dgm:spPr/>
      <dgm:t>
        <a:bodyPr/>
        <a:lstStyle/>
        <a:p>
          <a:endParaRPr lang="en-US"/>
        </a:p>
      </dgm:t>
    </dgm:pt>
    <dgm:pt modelId="{AAA54F80-2385-4CA6-A246-70B7521D9D2A}" type="pres">
      <dgm:prSet presAssocID="{4AE5BD2A-846E-406B-9BEA-517EAAEC7EF7}" presName="connectorText" presStyleLbl="sibTrans2D1" presStyleIdx="1" presStyleCnt="4"/>
      <dgm:spPr/>
      <dgm:t>
        <a:bodyPr/>
        <a:lstStyle/>
        <a:p>
          <a:endParaRPr lang="en-US"/>
        </a:p>
      </dgm:t>
    </dgm:pt>
    <dgm:pt modelId="{4313B4AF-0A00-4071-B021-5C95AF2DE962}" type="pres">
      <dgm:prSet presAssocID="{FA3A906E-45DD-408F-B22B-56BD3AFF3FBB}" presName="node" presStyleLbl="node1" presStyleIdx="2" presStyleCnt="5">
        <dgm:presLayoutVars>
          <dgm:bulletEnabled val="1"/>
        </dgm:presLayoutVars>
      </dgm:prSet>
      <dgm:spPr/>
      <dgm:t>
        <a:bodyPr/>
        <a:lstStyle/>
        <a:p>
          <a:endParaRPr lang="en-US"/>
        </a:p>
      </dgm:t>
    </dgm:pt>
    <dgm:pt modelId="{90B896A4-9B61-42AF-9C96-6471A8B0F912}" type="pres">
      <dgm:prSet presAssocID="{DD27E346-A5FC-4FC9-9E66-1225F25EF3FF}" presName="sibTrans" presStyleLbl="sibTrans2D1" presStyleIdx="2" presStyleCnt="4"/>
      <dgm:spPr/>
      <dgm:t>
        <a:bodyPr/>
        <a:lstStyle/>
        <a:p>
          <a:endParaRPr lang="en-US"/>
        </a:p>
      </dgm:t>
    </dgm:pt>
    <dgm:pt modelId="{F3268480-7451-4FBA-B483-43B716583909}" type="pres">
      <dgm:prSet presAssocID="{DD27E346-A5FC-4FC9-9E66-1225F25EF3FF}" presName="connectorText" presStyleLbl="sibTrans2D1" presStyleIdx="2" presStyleCnt="4"/>
      <dgm:spPr/>
      <dgm:t>
        <a:bodyPr/>
        <a:lstStyle/>
        <a:p>
          <a:endParaRPr lang="en-US"/>
        </a:p>
      </dgm:t>
    </dgm:pt>
    <dgm:pt modelId="{EED96863-216B-4D40-B33F-8D7E62166E8F}" type="pres">
      <dgm:prSet presAssocID="{10141751-DBCF-47FB-8D6D-58C86B8B17A3}" presName="node" presStyleLbl="node1" presStyleIdx="3" presStyleCnt="5">
        <dgm:presLayoutVars>
          <dgm:bulletEnabled val="1"/>
        </dgm:presLayoutVars>
      </dgm:prSet>
      <dgm:spPr/>
      <dgm:t>
        <a:bodyPr/>
        <a:lstStyle/>
        <a:p>
          <a:endParaRPr lang="en-US"/>
        </a:p>
      </dgm:t>
    </dgm:pt>
    <dgm:pt modelId="{0EBE87A4-7778-4E20-A1A1-6D3C11CCDA3C}" type="pres">
      <dgm:prSet presAssocID="{20977BB8-817A-43D1-9069-17F26E5B92EC}" presName="sibTrans" presStyleLbl="sibTrans2D1" presStyleIdx="3" presStyleCnt="4"/>
      <dgm:spPr/>
      <dgm:t>
        <a:bodyPr/>
        <a:lstStyle/>
        <a:p>
          <a:endParaRPr lang="en-US"/>
        </a:p>
      </dgm:t>
    </dgm:pt>
    <dgm:pt modelId="{E97C5981-5BBA-48D9-89CE-85B8EACC8B5F}" type="pres">
      <dgm:prSet presAssocID="{20977BB8-817A-43D1-9069-17F26E5B92EC}" presName="connectorText" presStyleLbl="sibTrans2D1" presStyleIdx="3" presStyleCnt="4"/>
      <dgm:spPr/>
      <dgm:t>
        <a:bodyPr/>
        <a:lstStyle/>
        <a:p>
          <a:endParaRPr lang="en-US"/>
        </a:p>
      </dgm:t>
    </dgm:pt>
    <dgm:pt modelId="{5E0B94D2-C43D-43CE-B378-A4263D31E1FE}" type="pres">
      <dgm:prSet presAssocID="{EDF1F874-F001-45CC-A029-6716C21AA3AA}" presName="node" presStyleLbl="node1" presStyleIdx="4" presStyleCnt="5">
        <dgm:presLayoutVars>
          <dgm:bulletEnabled val="1"/>
        </dgm:presLayoutVars>
      </dgm:prSet>
      <dgm:spPr/>
      <dgm:t>
        <a:bodyPr/>
        <a:lstStyle/>
        <a:p>
          <a:endParaRPr lang="en-US"/>
        </a:p>
      </dgm:t>
    </dgm:pt>
  </dgm:ptLst>
  <dgm:cxnLst>
    <dgm:cxn modelId="{99CC8827-C5D8-4530-83E4-7A6AE2F2165E}" srcId="{513F25F8-C23D-49AC-91C8-272D8752D6F8}" destId="{EDF1F874-F001-45CC-A029-6716C21AA3AA}" srcOrd="4" destOrd="0" parTransId="{7F0ACF37-B901-4CD5-A4D6-8DA2C1031076}" sibTransId="{3FD5A588-AA72-49F9-8FD0-B4685DB649BA}"/>
    <dgm:cxn modelId="{E7107C10-5980-3541-BEB3-DD743EE9B428}" type="presOf" srcId="{4AE5BD2A-846E-406B-9BEA-517EAAEC7EF7}" destId="{B8C529C3-031A-4EA2-ACC1-CB6A8CA5A36C}" srcOrd="0" destOrd="0" presId="urn:microsoft.com/office/officeart/2005/8/layout/process1"/>
    <dgm:cxn modelId="{8054FCA6-588D-7E49-A736-0AB7F405B23C}" type="presOf" srcId="{012245A9-E33D-420E-B337-C87A1DDFF595}" destId="{47A485D7-28DC-4D91-8889-E8DF1B7944C6}" srcOrd="1" destOrd="0" presId="urn:microsoft.com/office/officeart/2005/8/layout/process1"/>
    <dgm:cxn modelId="{D3B1080E-B169-EC49-8510-24D83CD2EC13}" type="presOf" srcId="{513F25F8-C23D-49AC-91C8-272D8752D6F8}" destId="{E0C84C85-3589-4123-9EB1-B1E7B7CB4AD6}" srcOrd="0" destOrd="0" presId="urn:microsoft.com/office/officeart/2005/8/layout/process1"/>
    <dgm:cxn modelId="{618A2C94-0AD9-F647-BEE9-FE08B997A765}" type="presOf" srcId="{20977BB8-817A-43D1-9069-17F26E5B92EC}" destId="{E97C5981-5BBA-48D9-89CE-85B8EACC8B5F}" srcOrd="1" destOrd="0" presId="urn:microsoft.com/office/officeart/2005/8/layout/process1"/>
    <dgm:cxn modelId="{78D545A9-AA4E-134D-A599-80D4ED01BE58}" type="presOf" srcId="{EDF1F874-F001-45CC-A029-6716C21AA3AA}" destId="{5E0B94D2-C43D-43CE-B378-A4263D31E1FE}" srcOrd="0" destOrd="0" presId="urn:microsoft.com/office/officeart/2005/8/layout/process1"/>
    <dgm:cxn modelId="{C01F1227-5D91-497A-AFCB-331361A5B154}" srcId="{513F25F8-C23D-49AC-91C8-272D8752D6F8}" destId="{F465D28E-0D77-43B5-BCDE-74D1DC408F22}" srcOrd="1" destOrd="0" parTransId="{C72850A0-1630-4486-B1E0-AD966F19BE5F}" sibTransId="{4AE5BD2A-846E-406B-9BEA-517EAAEC7EF7}"/>
    <dgm:cxn modelId="{B49A744D-02F8-F84E-9D18-61A8CFE357D0}" type="presOf" srcId="{FA3A906E-45DD-408F-B22B-56BD3AFF3FBB}" destId="{4313B4AF-0A00-4071-B021-5C95AF2DE962}" srcOrd="0" destOrd="0" presId="urn:microsoft.com/office/officeart/2005/8/layout/process1"/>
    <dgm:cxn modelId="{7D8D5E4C-0B99-394B-BC6B-4409809B8C8E}" type="presOf" srcId="{4AE5BD2A-846E-406B-9BEA-517EAAEC7EF7}" destId="{AAA54F80-2385-4CA6-A246-70B7521D9D2A}" srcOrd="1" destOrd="0" presId="urn:microsoft.com/office/officeart/2005/8/layout/process1"/>
    <dgm:cxn modelId="{F800D8EA-1ECA-A44C-AF64-8E72A78863E9}" type="presOf" srcId="{F465D28E-0D77-43B5-BCDE-74D1DC408F22}" destId="{FAB7E348-84F0-42D1-B2E8-6DD04A724922}" srcOrd="0" destOrd="0" presId="urn:microsoft.com/office/officeart/2005/8/layout/process1"/>
    <dgm:cxn modelId="{02B0988F-1923-A047-A7ED-EB60F1004397}" type="presOf" srcId="{20977BB8-817A-43D1-9069-17F26E5B92EC}" destId="{0EBE87A4-7778-4E20-A1A1-6D3C11CCDA3C}" srcOrd="0" destOrd="0" presId="urn:microsoft.com/office/officeart/2005/8/layout/process1"/>
    <dgm:cxn modelId="{1E988351-ABBB-40AB-97CE-547C8586A335}" srcId="{513F25F8-C23D-49AC-91C8-272D8752D6F8}" destId="{10141751-DBCF-47FB-8D6D-58C86B8B17A3}" srcOrd="3" destOrd="0" parTransId="{18B73BD1-4AC0-42C6-ABE8-41BEACE191A1}" sibTransId="{20977BB8-817A-43D1-9069-17F26E5B92EC}"/>
    <dgm:cxn modelId="{D0C26F63-E8FD-4BC5-9E43-DD20B9793C26}" srcId="{513F25F8-C23D-49AC-91C8-272D8752D6F8}" destId="{FA3A906E-45DD-408F-B22B-56BD3AFF3FBB}" srcOrd="2" destOrd="0" parTransId="{3CD5E3F7-E366-43FF-BDC3-D83252FE6199}" sibTransId="{DD27E346-A5FC-4FC9-9E66-1225F25EF3FF}"/>
    <dgm:cxn modelId="{7B407755-6E65-425E-AB79-04F4ACBDBAB3}" srcId="{513F25F8-C23D-49AC-91C8-272D8752D6F8}" destId="{110DB969-4ED2-4A6A-88FE-0DFF8C468265}" srcOrd="0" destOrd="0" parTransId="{75BE613E-8FBD-4B18-90F0-84B7FA3C46FB}" sibTransId="{012245A9-E33D-420E-B337-C87A1DDFF595}"/>
    <dgm:cxn modelId="{31660F7D-5891-594C-873B-A9A5A4F484DD}" type="presOf" srcId="{012245A9-E33D-420E-B337-C87A1DDFF595}" destId="{26A6B725-E340-45EB-A2B7-5057EEACCF8D}" srcOrd="0" destOrd="0" presId="urn:microsoft.com/office/officeart/2005/8/layout/process1"/>
    <dgm:cxn modelId="{EA931C22-A2D9-E64E-B772-6283361C50AB}" type="presOf" srcId="{10141751-DBCF-47FB-8D6D-58C86B8B17A3}" destId="{EED96863-216B-4D40-B33F-8D7E62166E8F}" srcOrd="0" destOrd="0" presId="urn:microsoft.com/office/officeart/2005/8/layout/process1"/>
    <dgm:cxn modelId="{A0A5E6F8-EC17-F240-8232-E8FCACCADA1E}" type="presOf" srcId="{DD27E346-A5FC-4FC9-9E66-1225F25EF3FF}" destId="{90B896A4-9B61-42AF-9C96-6471A8B0F912}" srcOrd="0" destOrd="0" presId="urn:microsoft.com/office/officeart/2005/8/layout/process1"/>
    <dgm:cxn modelId="{44C9F604-5AAC-9C4D-BFDD-BD667A8D76B6}" type="presOf" srcId="{DD27E346-A5FC-4FC9-9E66-1225F25EF3FF}" destId="{F3268480-7451-4FBA-B483-43B716583909}" srcOrd="1" destOrd="0" presId="urn:microsoft.com/office/officeart/2005/8/layout/process1"/>
    <dgm:cxn modelId="{8BF31C0E-D95A-3743-B9C7-FAFD6C6598CC}" type="presOf" srcId="{110DB969-4ED2-4A6A-88FE-0DFF8C468265}" destId="{B2ADE313-80E6-46F1-A5BB-3B4E041DEC80}" srcOrd="0" destOrd="0" presId="urn:microsoft.com/office/officeart/2005/8/layout/process1"/>
    <dgm:cxn modelId="{7A00420D-ED4B-4C4C-8A17-0204C0BBF98F}" type="presParOf" srcId="{E0C84C85-3589-4123-9EB1-B1E7B7CB4AD6}" destId="{B2ADE313-80E6-46F1-A5BB-3B4E041DEC80}" srcOrd="0" destOrd="0" presId="urn:microsoft.com/office/officeart/2005/8/layout/process1"/>
    <dgm:cxn modelId="{23B73951-D8F5-A140-BA06-C3E5449B3C43}" type="presParOf" srcId="{E0C84C85-3589-4123-9EB1-B1E7B7CB4AD6}" destId="{26A6B725-E340-45EB-A2B7-5057EEACCF8D}" srcOrd="1" destOrd="0" presId="urn:microsoft.com/office/officeart/2005/8/layout/process1"/>
    <dgm:cxn modelId="{238BA81B-63D0-CB43-BA71-35713E744A4E}" type="presParOf" srcId="{26A6B725-E340-45EB-A2B7-5057EEACCF8D}" destId="{47A485D7-28DC-4D91-8889-E8DF1B7944C6}" srcOrd="0" destOrd="0" presId="urn:microsoft.com/office/officeart/2005/8/layout/process1"/>
    <dgm:cxn modelId="{BAA2C7EF-BDDB-4A4C-8D1B-1944D6F10DE7}" type="presParOf" srcId="{E0C84C85-3589-4123-9EB1-B1E7B7CB4AD6}" destId="{FAB7E348-84F0-42D1-B2E8-6DD04A724922}" srcOrd="2" destOrd="0" presId="urn:microsoft.com/office/officeart/2005/8/layout/process1"/>
    <dgm:cxn modelId="{505FD762-783C-B74A-ADFA-51C7E04BCC3A}" type="presParOf" srcId="{E0C84C85-3589-4123-9EB1-B1E7B7CB4AD6}" destId="{B8C529C3-031A-4EA2-ACC1-CB6A8CA5A36C}" srcOrd="3" destOrd="0" presId="urn:microsoft.com/office/officeart/2005/8/layout/process1"/>
    <dgm:cxn modelId="{D384E9B8-D948-FE46-AEE9-CCC71865AC73}" type="presParOf" srcId="{B8C529C3-031A-4EA2-ACC1-CB6A8CA5A36C}" destId="{AAA54F80-2385-4CA6-A246-70B7521D9D2A}" srcOrd="0" destOrd="0" presId="urn:microsoft.com/office/officeart/2005/8/layout/process1"/>
    <dgm:cxn modelId="{0259B734-AE7A-3240-BF97-6D5F80DDE45D}" type="presParOf" srcId="{E0C84C85-3589-4123-9EB1-B1E7B7CB4AD6}" destId="{4313B4AF-0A00-4071-B021-5C95AF2DE962}" srcOrd="4" destOrd="0" presId="urn:microsoft.com/office/officeart/2005/8/layout/process1"/>
    <dgm:cxn modelId="{CB16419D-B470-884E-978F-6DC5E2CD2C7D}" type="presParOf" srcId="{E0C84C85-3589-4123-9EB1-B1E7B7CB4AD6}" destId="{90B896A4-9B61-42AF-9C96-6471A8B0F912}" srcOrd="5" destOrd="0" presId="urn:microsoft.com/office/officeart/2005/8/layout/process1"/>
    <dgm:cxn modelId="{B1247909-7DC2-844F-AA23-5D845F9D257D}" type="presParOf" srcId="{90B896A4-9B61-42AF-9C96-6471A8B0F912}" destId="{F3268480-7451-4FBA-B483-43B716583909}" srcOrd="0" destOrd="0" presId="urn:microsoft.com/office/officeart/2005/8/layout/process1"/>
    <dgm:cxn modelId="{1DA20D60-3EF1-7F41-B990-D84EB045B50B}" type="presParOf" srcId="{E0C84C85-3589-4123-9EB1-B1E7B7CB4AD6}" destId="{EED96863-216B-4D40-B33F-8D7E62166E8F}" srcOrd="6" destOrd="0" presId="urn:microsoft.com/office/officeart/2005/8/layout/process1"/>
    <dgm:cxn modelId="{81FF1F0F-974F-714F-A284-14F36468BBC6}" type="presParOf" srcId="{E0C84C85-3589-4123-9EB1-B1E7B7CB4AD6}" destId="{0EBE87A4-7778-4E20-A1A1-6D3C11CCDA3C}" srcOrd="7" destOrd="0" presId="urn:microsoft.com/office/officeart/2005/8/layout/process1"/>
    <dgm:cxn modelId="{0E43FECE-FC33-C547-9708-D37CD914719B}" type="presParOf" srcId="{0EBE87A4-7778-4E20-A1A1-6D3C11CCDA3C}" destId="{E97C5981-5BBA-48D9-89CE-85B8EACC8B5F}" srcOrd="0" destOrd="0" presId="urn:microsoft.com/office/officeart/2005/8/layout/process1"/>
    <dgm:cxn modelId="{7AD52BEF-10DC-C14A-BA6F-6D92BB7DB325}" type="presParOf" srcId="{E0C84C85-3589-4123-9EB1-B1E7B7CB4AD6}" destId="{5E0B94D2-C43D-43CE-B378-A4263D31E1FE}"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CFC7788-220A-4AA8-9DE2-C1D4EC16B125}" type="doc">
      <dgm:prSet loTypeId="urn:microsoft.com/office/officeart/2005/8/layout/hProcess9" loCatId="process" qsTypeId="urn:microsoft.com/office/officeart/2005/8/quickstyle/simple1" qsCatId="simple" csTypeId="urn:microsoft.com/office/officeart/2005/8/colors/accent1_2" csCatId="accent1" phldr="1"/>
      <dgm:spPr/>
    </dgm:pt>
    <dgm:pt modelId="{D13F9074-D405-4ACB-9361-7375CF4094C3}">
      <dgm:prSet phldrT="[Text]"/>
      <dgm:spPr/>
      <dgm:t>
        <a:bodyPr/>
        <a:lstStyle/>
        <a:p>
          <a:r>
            <a:rPr lang="en-US" dirty="0" smtClean="0"/>
            <a:t>Determine the academic needs for the pertinent group (all-grade, one class, sub-group)</a:t>
          </a:r>
          <a:endParaRPr lang="en-US" dirty="0"/>
        </a:p>
      </dgm:t>
    </dgm:pt>
    <dgm:pt modelId="{D0284687-601E-47A7-950A-8BA63C9A2617}" type="parTrans" cxnId="{0E2DB353-59A6-459C-B232-C578CF10FE27}">
      <dgm:prSet/>
      <dgm:spPr/>
      <dgm:t>
        <a:bodyPr/>
        <a:lstStyle/>
        <a:p>
          <a:endParaRPr lang="en-US"/>
        </a:p>
      </dgm:t>
    </dgm:pt>
    <dgm:pt modelId="{1B7A718A-F03F-441B-8580-9BD2A5D2E499}" type="sibTrans" cxnId="{0E2DB353-59A6-459C-B232-C578CF10FE27}">
      <dgm:prSet/>
      <dgm:spPr/>
      <dgm:t>
        <a:bodyPr/>
        <a:lstStyle/>
        <a:p>
          <a:endParaRPr lang="en-US"/>
        </a:p>
      </dgm:t>
    </dgm:pt>
    <dgm:pt modelId="{4D245720-A13E-4701-A9FA-725EAD7CF76C}">
      <dgm:prSet phldrT="[Text]"/>
      <dgm:spPr/>
      <dgm:t>
        <a:bodyPr/>
        <a:lstStyle/>
        <a:p>
          <a:r>
            <a:rPr lang="en-US" dirty="0" smtClean="0"/>
            <a:t>Determine which of those needs are enduring or transferable knowledge or skills</a:t>
          </a:r>
          <a:endParaRPr lang="en-US" dirty="0"/>
        </a:p>
      </dgm:t>
    </dgm:pt>
    <dgm:pt modelId="{B9C9CFB5-3490-42F1-8738-8BAE7C84FB4F}" type="parTrans" cxnId="{079E8B17-BCB9-4DE6-B32D-CEB4F6CB788F}">
      <dgm:prSet/>
      <dgm:spPr/>
      <dgm:t>
        <a:bodyPr/>
        <a:lstStyle/>
        <a:p>
          <a:endParaRPr lang="en-US"/>
        </a:p>
      </dgm:t>
    </dgm:pt>
    <dgm:pt modelId="{A5AE3811-F502-4FF2-9AD1-64C05B50C6A4}" type="sibTrans" cxnId="{079E8B17-BCB9-4DE6-B32D-CEB4F6CB788F}">
      <dgm:prSet/>
      <dgm:spPr/>
      <dgm:t>
        <a:bodyPr/>
        <a:lstStyle/>
        <a:p>
          <a:endParaRPr lang="en-US"/>
        </a:p>
      </dgm:t>
    </dgm:pt>
    <dgm:pt modelId="{19ED349C-8B1D-4086-BA37-13EE3F7C1D34}">
      <dgm:prSet/>
      <dgm:spPr/>
      <dgm:t>
        <a:bodyPr/>
        <a:lstStyle/>
        <a:p>
          <a:r>
            <a:rPr lang="en-US" dirty="0" smtClean="0"/>
            <a:t>Determine which of those are in your control</a:t>
          </a:r>
          <a:endParaRPr lang="en-US" dirty="0"/>
        </a:p>
      </dgm:t>
    </dgm:pt>
    <dgm:pt modelId="{9F4F96D4-122F-4C70-9ACC-F5EFB3B9C68D}" type="parTrans" cxnId="{997E18CA-AF22-48D3-8C8D-AC53451387B1}">
      <dgm:prSet/>
      <dgm:spPr/>
      <dgm:t>
        <a:bodyPr/>
        <a:lstStyle/>
        <a:p>
          <a:endParaRPr lang="en-US"/>
        </a:p>
      </dgm:t>
    </dgm:pt>
    <dgm:pt modelId="{2D86E15B-A06A-47ED-8F2A-FA79285CF3B0}" type="sibTrans" cxnId="{997E18CA-AF22-48D3-8C8D-AC53451387B1}">
      <dgm:prSet/>
      <dgm:spPr/>
      <dgm:t>
        <a:bodyPr/>
        <a:lstStyle/>
        <a:p>
          <a:endParaRPr lang="en-US"/>
        </a:p>
      </dgm:t>
    </dgm:pt>
    <dgm:pt modelId="{FA506635-1E59-407D-97DE-226B1B32DF97}" type="pres">
      <dgm:prSet presAssocID="{1CFC7788-220A-4AA8-9DE2-C1D4EC16B125}" presName="CompostProcess" presStyleCnt="0">
        <dgm:presLayoutVars>
          <dgm:dir/>
          <dgm:resizeHandles val="exact"/>
        </dgm:presLayoutVars>
      </dgm:prSet>
      <dgm:spPr/>
    </dgm:pt>
    <dgm:pt modelId="{59572077-4D59-4147-BF5F-80072A8ED248}" type="pres">
      <dgm:prSet presAssocID="{1CFC7788-220A-4AA8-9DE2-C1D4EC16B125}" presName="arrow" presStyleLbl="bgShp" presStyleIdx="0" presStyleCnt="1"/>
      <dgm:spPr/>
    </dgm:pt>
    <dgm:pt modelId="{B4456874-6C93-451E-ACE4-7B22BD6431A3}" type="pres">
      <dgm:prSet presAssocID="{1CFC7788-220A-4AA8-9DE2-C1D4EC16B125}" presName="linearProcess" presStyleCnt="0"/>
      <dgm:spPr/>
    </dgm:pt>
    <dgm:pt modelId="{88BA41A3-E8E4-4B68-99A5-0FE29BC6DF64}" type="pres">
      <dgm:prSet presAssocID="{D13F9074-D405-4ACB-9361-7375CF4094C3}" presName="textNode" presStyleLbl="node1" presStyleIdx="0" presStyleCnt="3">
        <dgm:presLayoutVars>
          <dgm:bulletEnabled val="1"/>
        </dgm:presLayoutVars>
      </dgm:prSet>
      <dgm:spPr/>
      <dgm:t>
        <a:bodyPr/>
        <a:lstStyle/>
        <a:p>
          <a:endParaRPr lang="en-US"/>
        </a:p>
      </dgm:t>
    </dgm:pt>
    <dgm:pt modelId="{CDE15599-57AE-433C-8554-E7C430F295C6}" type="pres">
      <dgm:prSet presAssocID="{1B7A718A-F03F-441B-8580-9BD2A5D2E499}" presName="sibTrans" presStyleCnt="0"/>
      <dgm:spPr/>
    </dgm:pt>
    <dgm:pt modelId="{2E59A344-8F6E-483A-B421-B9039D958A9D}" type="pres">
      <dgm:prSet presAssocID="{4D245720-A13E-4701-A9FA-725EAD7CF76C}" presName="textNode" presStyleLbl="node1" presStyleIdx="1" presStyleCnt="3">
        <dgm:presLayoutVars>
          <dgm:bulletEnabled val="1"/>
        </dgm:presLayoutVars>
      </dgm:prSet>
      <dgm:spPr/>
      <dgm:t>
        <a:bodyPr/>
        <a:lstStyle/>
        <a:p>
          <a:endParaRPr lang="en-US"/>
        </a:p>
      </dgm:t>
    </dgm:pt>
    <dgm:pt modelId="{921AFC65-6D2C-434B-8BBF-025660D69310}" type="pres">
      <dgm:prSet presAssocID="{A5AE3811-F502-4FF2-9AD1-64C05B50C6A4}" presName="sibTrans" presStyleCnt="0"/>
      <dgm:spPr/>
    </dgm:pt>
    <dgm:pt modelId="{68BAD5D1-0A6C-452B-AC1F-89EFED89462D}" type="pres">
      <dgm:prSet presAssocID="{19ED349C-8B1D-4086-BA37-13EE3F7C1D34}" presName="textNode" presStyleLbl="node1" presStyleIdx="2" presStyleCnt="3">
        <dgm:presLayoutVars>
          <dgm:bulletEnabled val="1"/>
        </dgm:presLayoutVars>
      </dgm:prSet>
      <dgm:spPr/>
      <dgm:t>
        <a:bodyPr/>
        <a:lstStyle/>
        <a:p>
          <a:endParaRPr lang="en-US"/>
        </a:p>
      </dgm:t>
    </dgm:pt>
  </dgm:ptLst>
  <dgm:cxnLst>
    <dgm:cxn modelId="{C25FFE98-0CC4-B744-BC84-910383568DA5}" type="presOf" srcId="{1CFC7788-220A-4AA8-9DE2-C1D4EC16B125}" destId="{FA506635-1E59-407D-97DE-226B1B32DF97}" srcOrd="0" destOrd="0" presId="urn:microsoft.com/office/officeart/2005/8/layout/hProcess9"/>
    <dgm:cxn modelId="{54612CD3-FEFC-6E42-8EB6-38D2752CBDE0}" type="presOf" srcId="{19ED349C-8B1D-4086-BA37-13EE3F7C1D34}" destId="{68BAD5D1-0A6C-452B-AC1F-89EFED89462D}" srcOrd="0" destOrd="0" presId="urn:microsoft.com/office/officeart/2005/8/layout/hProcess9"/>
    <dgm:cxn modelId="{0E2DB353-59A6-459C-B232-C578CF10FE27}" srcId="{1CFC7788-220A-4AA8-9DE2-C1D4EC16B125}" destId="{D13F9074-D405-4ACB-9361-7375CF4094C3}" srcOrd="0" destOrd="0" parTransId="{D0284687-601E-47A7-950A-8BA63C9A2617}" sibTransId="{1B7A718A-F03F-441B-8580-9BD2A5D2E499}"/>
    <dgm:cxn modelId="{E92926B6-DEA2-3E43-AC79-808E14CD72B6}" type="presOf" srcId="{D13F9074-D405-4ACB-9361-7375CF4094C3}" destId="{88BA41A3-E8E4-4B68-99A5-0FE29BC6DF64}" srcOrd="0" destOrd="0" presId="urn:microsoft.com/office/officeart/2005/8/layout/hProcess9"/>
    <dgm:cxn modelId="{079E8B17-BCB9-4DE6-B32D-CEB4F6CB788F}" srcId="{1CFC7788-220A-4AA8-9DE2-C1D4EC16B125}" destId="{4D245720-A13E-4701-A9FA-725EAD7CF76C}" srcOrd="1" destOrd="0" parTransId="{B9C9CFB5-3490-42F1-8738-8BAE7C84FB4F}" sibTransId="{A5AE3811-F502-4FF2-9AD1-64C05B50C6A4}"/>
    <dgm:cxn modelId="{997E18CA-AF22-48D3-8C8D-AC53451387B1}" srcId="{1CFC7788-220A-4AA8-9DE2-C1D4EC16B125}" destId="{19ED349C-8B1D-4086-BA37-13EE3F7C1D34}" srcOrd="2" destOrd="0" parTransId="{9F4F96D4-122F-4C70-9ACC-F5EFB3B9C68D}" sibTransId="{2D86E15B-A06A-47ED-8F2A-FA79285CF3B0}"/>
    <dgm:cxn modelId="{C7C86FD8-19C5-6546-804C-D01E5599376B}" type="presOf" srcId="{4D245720-A13E-4701-A9FA-725EAD7CF76C}" destId="{2E59A344-8F6E-483A-B421-B9039D958A9D}" srcOrd="0" destOrd="0" presId="urn:microsoft.com/office/officeart/2005/8/layout/hProcess9"/>
    <dgm:cxn modelId="{1619C61D-1D79-3C43-AD7A-268FC268C0FF}" type="presParOf" srcId="{FA506635-1E59-407D-97DE-226B1B32DF97}" destId="{59572077-4D59-4147-BF5F-80072A8ED248}" srcOrd="0" destOrd="0" presId="urn:microsoft.com/office/officeart/2005/8/layout/hProcess9"/>
    <dgm:cxn modelId="{AAC34A5D-BC94-FD44-B5AF-99F619514F89}" type="presParOf" srcId="{FA506635-1E59-407D-97DE-226B1B32DF97}" destId="{B4456874-6C93-451E-ACE4-7B22BD6431A3}" srcOrd="1" destOrd="0" presId="urn:microsoft.com/office/officeart/2005/8/layout/hProcess9"/>
    <dgm:cxn modelId="{C2764D17-6861-0D4A-A386-44C2FDFE34C6}" type="presParOf" srcId="{B4456874-6C93-451E-ACE4-7B22BD6431A3}" destId="{88BA41A3-E8E4-4B68-99A5-0FE29BC6DF64}" srcOrd="0" destOrd="0" presId="urn:microsoft.com/office/officeart/2005/8/layout/hProcess9"/>
    <dgm:cxn modelId="{F7DCCC15-3C09-0148-8BB1-4DC15E15191E}" type="presParOf" srcId="{B4456874-6C93-451E-ACE4-7B22BD6431A3}" destId="{CDE15599-57AE-433C-8554-E7C430F295C6}" srcOrd="1" destOrd="0" presId="urn:microsoft.com/office/officeart/2005/8/layout/hProcess9"/>
    <dgm:cxn modelId="{400674EC-8DD9-CC40-AA0A-24976D63FEC5}" type="presParOf" srcId="{B4456874-6C93-451E-ACE4-7B22BD6431A3}" destId="{2E59A344-8F6E-483A-B421-B9039D958A9D}" srcOrd="2" destOrd="0" presId="urn:microsoft.com/office/officeart/2005/8/layout/hProcess9"/>
    <dgm:cxn modelId="{630EDE26-3145-5545-8FDD-27255E179004}" type="presParOf" srcId="{B4456874-6C93-451E-ACE4-7B22BD6431A3}" destId="{921AFC65-6D2C-434B-8BBF-025660D69310}" srcOrd="3" destOrd="0" presId="urn:microsoft.com/office/officeart/2005/8/layout/hProcess9"/>
    <dgm:cxn modelId="{29BDD3CF-D28A-204F-AA60-C551CFB6B123}" type="presParOf" srcId="{B4456874-6C93-451E-ACE4-7B22BD6431A3}" destId="{68BAD5D1-0A6C-452B-AC1F-89EFED89462D}"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ADE313-80E6-46F1-A5BB-3B4E041DEC80}">
      <dsp:nvSpPr>
        <dsp:cNvPr id="0" name=""/>
        <dsp:cNvSpPr/>
      </dsp:nvSpPr>
      <dsp:spPr>
        <a:xfrm>
          <a:off x="4129" y="1331095"/>
          <a:ext cx="1280293" cy="1596366"/>
        </a:xfrm>
        <a:prstGeom prst="roundRect">
          <a:avLst>
            <a:gd name="adj" fmla="val 10000"/>
          </a:avLst>
        </a:prstGeom>
        <a:solidFill>
          <a:schemeClr val="bg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a:t>Step 1:</a:t>
          </a:r>
        </a:p>
        <a:p>
          <a:pPr lvl="0" algn="ctr" defTabSz="577850">
            <a:lnSpc>
              <a:spcPct val="90000"/>
            </a:lnSpc>
            <a:spcBef>
              <a:spcPct val="0"/>
            </a:spcBef>
            <a:spcAft>
              <a:spcPct val="35000"/>
            </a:spcAft>
          </a:pPr>
          <a:r>
            <a:rPr lang="en-US" sz="1300" b="1" kern="1200" dirty="0"/>
            <a:t>Determine needs</a:t>
          </a:r>
        </a:p>
      </dsp:txBody>
      <dsp:txXfrm>
        <a:off x="41628" y="1368594"/>
        <a:ext cx="1205295" cy="1521368"/>
      </dsp:txXfrm>
    </dsp:sp>
    <dsp:sp modelId="{26A6B725-E340-45EB-A2B7-5057EEACCF8D}">
      <dsp:nvSpPr>
        <dsp:cNvPr id="0" name=""/>
        <dsp:cNvSpPr/>
      </dsp:nvSpPr>
      <dsp:spPr>
        <a:xfrm rot="6766">
          <a:off x="1412453" y="1972301"/>
          <a:ext cx="271422" cy="317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a:off x="1412453" y="2035723"/>
        <a:ext cx="189995" cy="190508"/>
      </dsp:txXfrm>
    </dsp:sp>
    <dsp:sp modelId="{FAB7E348-84F0-42D1-B2E8-6DD04A724922}">
      <dsp:nvSpPr>
        <dsp:cNvPr id="0" name=""/>
        <dsp:cNvSpPr/>
      </dsp:nvSpPr>
      <dsp:spPr>
        <a:xfrm>
          <a:off x="1796541" y="1334623"/>
          <a:ext cx="1280293" cy="1596366"/>
        </a:xfrm>
        <a:prstGeom prst="roundRect">
          <a:avLst>
            <a:gd name="adj" fmla="val 10000"/>
          </a:avLst>
        </a:prstGeom>
        <a:solidFill>
          <a:schemeClr val="bg1"/>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a:t>Step 2:</a:t>
          </a:r>
        </a:p>
        <a:p>
          <a:pPr lvl="0" algn="ctr" defTabSz="577850">
            <a:lnSpc>
              <a:spcPct val="90000"/>
            </a:lnSpc>
            <a:spcBef>
              <a:spcPct val="0"/>
            </a:spcBef>
            <a:spcAft>
              <a:spcPct val="35000"/>
            </a:spcAft>
          </a:pPr>
          <a:r>
            <a:rPr lang="en-US" sz="1300" b="1" kern="1200" dirty="0"/>
            <a:t>Create specific learning goals based </a:t>
          </a:r>
          <a:r>
            <a:rPr lang="en-US" sz="1300" b="1" kern="1200" dirty="0" smtClean="0"/>
            <a:t>on state standards,  local emphasis and student needs</a:t>
          </a:r>
          <a:endParaRPr lang="en-US" sz="1300" b="1" kern="1200" dirty="0"/>
        </a:p>
      </dsp:txBody>
      <dsp:txXfrm>
        <a:off x="1834040" y="1372122"/>
        <a:ext cx="1205295" cy="1521368"/>
      </dsp:txXfrm>
    </dsp:sp>
    <dsp:sp modelId="{B8C529C3-031A-4EA2-ACC1-CB6A8CA5A36C}">
      <dsp:nvSpPr>
        <dsp:cNvPr id="0" name=""/>
        <dsp:cNvSpPr/>
      </dsp:nvSpPr>
      <dsp:spPr>
        <a:xfrm>
          <a:off x="3204864" y="1974050"/>
          <a:ext cx="271422" cy="317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a:off x="3204864" y="2037552"/>
        <a:ext cx="189995" cy="190508"/>
      </dsp:txXfrm>
    </dsp:sp>
    <dsp:sp modelId="{4313B4AF-0A00-4071-B021-5C95AF2DE962}">
      <dsp:nvSpPr>
        <dsp:cNvPr id="0" name=""/>
        <dsp:cNvSpPr/>
      </dsp:nvSpPr>
      <dsp:spPr>
        <a:xfrm>
          <a:off x="3588953" y="1334623"/>
          <a:ext cx="1280293" cy="159636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a:t>Step 3:</a:t>
          </a:r>
        </a:p>
        <a:p>
          <a:pPr lvl="0" algn="ctr" defTabSz="577850">
            <a:lnSpc>
              <a:spcPct val="90000"/>
            </a:lnSpc>
            <a:spcBef>
              <a:spcPct val="0"/>
            </a:spcBef>
            <a:spcAft>
              <a:spcPct val="35000"/>
            </a:spcAft>
          </a:pPr>
          <a:r>
            <a:rPr lang="en-US" sz="1300" b="1" kern="1200" dirty="0"/>
            <a:t>Create and implement teaching and learning strategies</a:t>
          </a:r>
        </a:p>
      </dsp:txBody>
      <dsp:txXfrm>
        <a:off x="3626452" y="1372122"/>
        <a:ext cx="1205295" cy="1521368"/>
      </dsp:txXfrm>
    </dsp:sp>
    <dsp:sp modelId="{90B896A4-9B61-42AF-9C96-6471A8B0F912}">
      <dsp:nvSpPr>
        <dsp:cNvPr id="0" name=""/>
        <dsp:cNvSpPr/>
      </dsp:nvSpPr>
      <dsp:spPr>
        <a:xfrm>
          <a:off x="4997276" y="1974050"/>
          <a:ext cx="271422" cy="317512"/>
        </a:xfrm>
        <a:prstGeom prst="rightArrow">
          <a:avLst>
            <a:gd name="adj1" fmla="val 600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a:off x="4997276" y="2037552"/>
        <a:ext cx="189995" cy="190508"/>
      </dsp:txXfrm>
    </dsp:sp>
    <dsp:sp modelId="{EED96863-216B-4D40-B33F-8D7E62166E8F}">
      <dsp:nvSpPr>
        <dsp:cNvPr id="0" name=""/>
        <dsp:cNvSpPr/>
      </dsp:nvSpPr>
      <dsp:spPr>
        <a:xfrm>
          <a:off x="5381364" y="1334623"/>
          <a:ext cx="1280293" cy="159636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a:t>Step 4:</a:t>
          </a:r>
        </a:p>
        <a:p>
          <a:pPr lvl="0" algn="ctr" defTabSz="577850">
            <a:lnSpc>
              <a:spcPct val="90000"/>
            </a:lnSpc>
            <a:spcBef>
              <a:spcPct val="0"/>
            </a:spcBef>
            <a:spcAft>
              <a:spcPct val="35000"/>
            </a:spcAft>
          </a:pPr>
          <a:r>
            <a:rPr lang="en-US" sz="1300" b="1" kern="1200" dirty="0"/>
            <a:t>Monitor student progress through ongoing formative assessment</a:t>
          </a:r>
        </a:p>
      </dsp:txBody>
      <dsp:txXfrm>
        <a:off x="5418863" y="1372122"/>
        <a:ext cx="1205295" cy="1521368"/>
      </dsp:txXfrm>
    </dsp:sp>
    <dsp:sp modelId="{0EBE87A4-7778-4E20-A1A1-6D3C11CCDA3C}">
      <dsp:nvSpPr>
        <dsp:cNvPr id="0" name=""/>
        <dsp:cNvSpPr/>
      </dsp:nvSpPr>
      <dsp:spPr>
        <a:xfrm>
          <a:off x="6789687" y="1974050"/>
          <a:ext cx="271422" cy="31751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US" sz="1100" kern="1200" dirty="0"/>
        </a:p>
      </dsp:txBody>
      <dsp:txXfrm>
        <a:off x="6789687" y="2037552"/>
        <a:ext cx="189995" cy="190508"/>
      </dsp:txXfrm>
    </dsp:sp>
    <dsp:sp modelId="{5E0B94D2-C43D-43CE-B378-A4263D31E1FE}">
      <dsp:nvSpPr>
        <dsp:cNvPr id="0" name=""/>
        <dsp:cNvSpPr/>
      </dsp:nvSpPr>
      <dsp:spPr>
        <a:xfrm>
          <a:off x="7173776" y="1334623"/>
          <a:ext cx="1280293" cy="1596366"/>
        </a:xfrm>
        <a:prstGeom prst="roundRect">
          <a:avLst>
            <a:gd name="adj" fmla="val 10000"/>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n-US" sz="1300" b="1" kern="1200" dirty="0"/>
            <a:t>Step 5:</a:t>
          </a:r>
        </a:p>
        <a:p>
          <a:pPr lvl="0" algn="ctr" defTabSz="577850">
            <a:lnSpc>
              <a:spcPct val="90000"/>
            </a:lnSpc>
            <a:spcBef>
              <a:spcPct val="0"/>
            </a:spcBef>
            <a:spcAft>
              <a:spcPct val="35000"/>
            </a:spcAft>
          </a:pPr>
          <a:r>
            <a:rPr lang="en-US" sz="1300" b="1" kern="1200" dirty="0"/>
            <a:t>Determine </a:t>
          </a:r>
          <a:r>
            <a:rPr lang="en-US" sz="1300" b="1" kern="1200" dirty="0" smtClean="0"/>
            <a:t>whether students </a:t>
          </a:r>
          <a:r>
            <a:rPr lang="en-US" sz="1300" b="1" kern="1200" dirty="0"/>
            <a:t>achieved the goals</a:t>
          </a:r>
        </a:p>
      </dsp:txBody>
      <dsp:txXfrm>
        <a:off x="7211275" y="1372122"/>
        <a:ext cx="1205295" cy="15213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572077-4D59-4147-BF5F-80072A8ED248}">
      <dsp:nvSpPr>
        <dsp:cNvPr id="0" name=""/>
        <dsp:cNvSpPr/>
      </dsp:nvSpPr>
      <dsp:spPr>
        <a:xfrm>
          <a:off x="618291" y="0"/>
          <a:ext cx="7007303" cy="4927599"/>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BA41A3-E8E4-4B68-99A5-0FE29BC6DF64}">
      <dsp:nvSpPr>
        <dsp:cNvPr id="0" name=""/>
        <dsp:cNvSpPr/>
      </dsp:nvSpPr>
      <dsp:spPr>
        <a:xfrm>
          <a:off x="8855" y="1478280"/>
          <a:ext cx="2653501" cy="1971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Determine the academic needs for the pertinent group (all-grade, one class, sub-group)</a:t>
          </a:r>
          <a:endParaRPr lang="en-US" sz="2100" kern="1200" dirty="0"/>
        </a:p>
      </dsp:txBody>
      <dsp:txXfrm>
        <a:off x="105073" y="1574498"/>
        <a:ext cx="2461065" cy="1778604"/>
      </dsp:txXfrm>
    </dsp:sp>
    <dsp:sp modelId="{2E59A344-8F6E-483A-B421-B9039D958A9D}">
      <dsp:nvSpPr>
        <dsp:cNvPr id="0" name=""/>
        <dsp:cNvSpPr/>
      </dsp:nvSpPr>
      <dsp:spPr>
        <a:xfrm>
          <a:off x="2795192" y="1478280"/>
          <a:ext cx="2653501" cy="1971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Determine which of those needs are enduring or transferable knowledge or skills</a:t>
          </a:r>
          <a:endParaRPr lang="en-US" sz="2100" kern="1200" dirty="0"/>
        </a:p>
      </dsp:txBody>
      <dsp:txXfrm>
        <a:off x="2891410" y="1574498"/>
        <a:ext cx="2461065" cy="1778604"/>
      </dsp:txXfrm>
    </dsp:sp>
    <dsp:sp modelId="{68BAD5D1-0A6C-452B-AC1F-89EFED89462D}">
      <dsp:nvSpPr>
        <dsp:cNvPr id="0" name=""/>
        <dsp:cNvSpPr/>
      </dsp:nvSpPr>
      <dsp:spPr>
        <a:xfrm>
          <a:off x="5581530" y="1478280"/>
          <a:ext cx="2653501" cy="19710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kern="1200" dirty="0" smtClean="0"/>
            <a:t>Determine which of those are in your control</a:t>
          </a:r>
          <a:endParaRPr lang="en-US" sz="2100" kern="1200" dirty="0"/>
        </a:p>
      </dsp:txBody>
      <dsp:txXfrm>
        <a:off x="5677748" y="1574498"/>
        <a:ext cx="2461065" cy="177860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EDA54C-1351-2848-80DC-9224802D76FA}" type="datetimeFigureOut">
              <a:rPr lang="en-US" smtClean="0"/>
              <a:t>6/18/2020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CC68B0-3433-8046-B8AE-7540B6A90CB8}" type="slidenum">
              <a:rPr lang="en-US" smtClean="0"/>
              <a:t>‹#›</a:t>
            </a:fld>
            <a:endParaRPr lang="en-US" dirty="0"/>
          </a:p>
        </p:txBody>
      </p:sp>
    </p:spTree>
    <p:extLst>
      <p:ext uri="{BB962C8B-B14F-4D97-AF65-F5344CB8AC3E}">
        <p14:creationId xmlns:p14="http://schemas.microsoft.com/office/powerpoint/2010/main" val="4719081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F4C668-B333-45DC-8CC4-DC4EC505A5C7}" type="slidenum">
              <a:rPr lang="en-US" smtClean="0"/>
              <a:pPr fontAlgn="base">
                <a:spcBef>
                  <a:spcPct val="0"/>
                </a:spcBef>
                <a:spcAft>
                  <a:spcPct val="0"/>
                </a:spcAft>
                <a:defRPr/>
              </a:pPr>
              <a:t>6</a:t>
            </a:fld>
            <a:endParaRPr lang="en-US" dirty="0" smtClean="0"/>
          </a:p>
        </p:txBody>
      </p:sp>
      <p:sp>
        <p:nvSpPr>
          <p:cNvPr id="174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000" dirty="0"/>
              <a:t>Credit the State of Kentucky for this graphic, which is recurring throughout much of the rest of the sessions. Please let the group know that Kentucky and Washington have developed a relationship in the areas of teaching and learning.  </a:t>
            </a:r>
          </a:p>
          <a:p>
            <a:pPr eaLnBrk="1" hangingPunct="1">
              <a:spcBef>
                <a:spcPct val="0"/>
              </a:spcBef>
            </a:pPr>
            <a:r>
              <a:rPr lang="en-US" altLang="en-US" sz="1000" dirty="0"/>
              <a:t>.</a:t>
            </a:r>
          </a:p>
          <a:p>
            <a:pPr eaLnBrk="1" hangingPunct="1">
              <a:spcBef>
                <a:spcPct val="0"/>
              </a:spcBef>
            </a:pPr>
            <a:r>
              <a:rPr lang="en-US" altLang="en-US" sz="1000" dirty="0"/>
              <a:t>Steps:  </a:t>
            </a:r>
            <a:r>
              <a:rPr lang="en-US" altLang="en-US" sz="1000" b="1" dirty="0"/>
              <a:t>Tell them they may want to take notes here for later.  </a:t>
            </a:r>
          </a:p>
          <a:p>
            <a:pPr marL="224268" indent="-224268">
              <a:spcBef>
                <a:spcPct val="0"/>
              </a:spcBef>
              <a:buAutoNum type="arabicPeriod"/>
            </a:pPr>
            <a:r>
              <a:rPr lang="en-US" altLang="en-US" sz="1000" dirty="0"/>
              <a:t>If you are on an comprehensive evaluation, consider nested goals for 3, 6 and 8</a:t>
            </a:r>
          </a:p>
          <a:p>
            <a:pPr marL="224268" indent="-224268">
              <a:spcBef>
                <a:spcPct val="0"/>
              </a:spcBef>
              <a:buAutoNum type="arabicPeriod"/>
            </a:pPr>
            <a:r>
              <a:rPr lang="en-US" altLang="en-US" sz="1000" dirty="0"/>
              <a:t>Identify Essential/ Enduring skills for your content area or grade level (based on standards).  For 3.1 pinpoint critical areas of need based on previous year’s data or screeners.</a:t>
            </a:r>
          </a:p>
          <a:p>
            <a:pPr marL="224268" indent="-224268">
              <a:spcBef>
                <a:spcPct val="0"/>
              </a:spcBef>
              <a:buAutoNum type="arabicPeriod"/>
            </a:pPr>
            <a:r>
              <a:rPr lang="en-US" altLang="en-US" sz="1000" dirty="0"/>
              <a:t>While not part of the SGG writing process, planning for instruction and making instructional adjustments will certainly be part of conversations between teacher and evaluator and will increase the probability of your students achieving the goal.</a:t>
            </a:r>
          </a:p>
          <a:p>
            <a:pPr marL="224268" indent="-224268">
              <a:spcBef>
                <a:spcPct val="0"/>
              </a:spcBef>
              <a:buAutoNum type="arabicPeriod"/>
            </a:pPr>
            <a:r>
              <a:rPr lang="en-US" altLang="en-US" sz="1000" dirty="0"/>
              <a:t>Determine pre- and post-measures as well as formative assessments, both to measure growth and to enable progress monitoring along the way.  What is your timeframe?  The year, a semester, a comprehensive instructional cycle?  Remember, it’s about an enduring/ essential skill.</a:t>
            </a:r>
          </a:p>
          <a:p>
            <a:pPr marL="224268" indent="-224268">
              <a:spcBef>
                <a:spcPct val="0"/>
              </a:spcBef>
              <a:buAutoNum type="arabicPeriod"/>
            </a:pPr>
            <a:r>
              <a:rPr lang="en-US" altLang="en-US" sz="1000" dirty="0"/>
              <a:t>What evidence will you have to show achievement?</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EDE6250-C1F4-4909-A62B-AA110E59B3B9}" type="slidenum">
              <a:rPr lang="en-US" smtClean="0"/>
              <a:pPr/>
              <a:t>7</a:t>
            </a:fld>
            <a:endParaRPr lang="en-US" dirty="0"/>
          </a:p>
        </p:txBody>
      </p:sp>
    </p:spTree>
    <p:extLst>
      <p:ext uri="{BB962C8B-B14F-4D97-AF65-F5344CB8AC3E}">
        <p14:creationId xmlns:p14="http://schemas.microsoft.com/office/powerpoint/2010/main" val="37319984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for examples.  </a:t>
            </a:r>
            <a:endParaRPr lang="en-US" dirty="0"/>
          </a:p>
        </p:txBody>
      </p:sp>
      <p:sp>
        <p:nvSpPr>
          <p:cNvPr id="4" name="Slide Number Placeholder 3"/>
          <p:cNvSpPr>
            <a:spLocks noGrp="1"/>
          </p:cNvSpPr>
          <p:nvPr>
            <p:ph type="sldNum" sz="quarter" idx="10"/>
          </p:nvPr>
        </p:nvSpPr>
        <p:spPr/>
        <p:txBody>
          <a:bodyPr/>
          <a:lstStyle/>
          <a:p>
            <a:fld id="{9EDE6250-C1F4-4909-A62B-AA110E59B3B9}" type="slidenum">
              <a:rPr lang="en-US" smtClean="0"/>
              <a:pPr/>
              <a:t>8</a:t>
            </a:fld>
            <a:endParaRPr lang="en-US" dirty="0"/>
          </a:p>
        </p:txBody>
      </p:sp>
    </p:spTree>
    <p:extLst>
      <p:ext uri="{BB962C8B-B14F-4D97-AF65-F5344CB8AC3E}">
        <p14:creationId xmlns:p14="http://schemas.microsoft.com/office/powerpoint/2010/main" val="657652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1"/>
          <p:cNvSpPr>
            <a:spLocks noGrp="1" noRot="1" noChangeAspect="1" noChangeArrowheads="1" noTextEdit="1"/>
          </p:cNvSpPr>
          <p:nvPr>
            <p:ph type="sldImg"/>
          </p:nvPr>
        </p:nvSpPr>
        <p:spPr/>
      </p:sp>
      <p:sp>
        <p:nvSpPr>
          <p:cNvPr id="131075"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pPr eaLnBrk="1">
              <a:lnSpc>
                <a:spcPct val="100000"/>
              </a:lnSpc>
            </a:pPr>
            <a:r>
              <a:rPr lang="en-US" altLang="en-US" sz="1100" dirty="0">
                <a:latin typeface="Calibri" pitchFamily="34" charset="0"/>
              </a:rPr>
              <a:t>Progress monitoring is an on-going process. By using formative processes to monitor students’ progress throughout the year, teachers can readily and almost daily see where students are in meeting the goal.  Teachers need to think, not only about how and when they will monitor student growth, but also what formative processes they will use to determine where students still need to grow.</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1"/>
          <p:cNvSpPr>
            <a:spLocks noGrp="1" noRot="1" noChangeAspect="1" noChangeArrowheads="1" noTextEdit="1"/>
          </p:cNvSpPr>
          <p:nvPr>
            <p:ph type="sldImg"/>
          </p:nvPr>
        </p:nvSpPr>
        <p:spPr/>
      </p:sp>
      <p:sp>
        <p:nvSpPr>
          <p:cNvPr id="132099" name="Rectangle 2"/>
          <p:cNvSpPr>
            <a:spLocks noGrp="1" noChangeArrowheads="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pPr eaLnBrk="1">
              <a:lnSpc>
                <a:spcPct val="100000"/>
              </a:lnSpc>
            </a:pPr>
            <a:r>
              <a:rPr lang="en-US" altLang="en-US" sz="1100" dirty="0">
                <a:latin typeface="Calibri" pitchFamily="34" charset="0"/>
              </a:rPr>
              <a:t>There are many possibilities for assessing students. Teachers may use a variety of formats for formative assessment:  multiple choice items, short answer questions, a quick performance, observation as they carry out classroom tasks or during a discussion. Teachers can assess the products students are asked to create during instruction, looking for evidence based on your pre-established criteria, that students are meeting learning targets leading to mastery of the enduring skill or concept reflected in the goal.  </a:t>
            </a:r>
          </a:p>
          <a:p>
            <a:pPr eaLnBrk="1">
              <a:lnSpc>
                <a:spcPct val="100000"/>
              </a:lnSpc>
            </a:pPr>
            <a:endParaRPr lang="en-US" altLang="en-US" sz="1100" dirty="0">
              <a:latin typeface="Calibri" pitchFamily="34" charset="0"/>
            </a:endParaRPr>
          </a:p>
          <a:p>
            <a:pPr eaLnBrk="1">
              <a:lnSpc>
                <a:spcPct val="100000"/>
              </a:lnSpc>
            </a:pPr>
            <a:r>
              <a:rPr lang="en-US" altLang="en-US" sz="1100" dirty="0">
                <a:latin typeface="Calibri" pitchFamily="34" charset="0"/>
              </a:rPr>
              <a:t>Note that progress monitoring includes both quantitative and qualitative data. Your formative assessment processes should not wear out your students, but should be a natural part of instructional practice. Formative assessments give you important information for deciding what is next in your instruction. </a:t>
            </a:r>
          </a:p>
          <a:p>
            <a:pPr eaLnBrk="1">
              <a:lnSpc>
                <a:spcPct val="100000"/>
              </a:lnSpc>
            </a:pPr>
            <a:endParaRPr lang="en-US" altLang="en-US" sz="1100" dirty="0">
              <a:latin typeface="Calibri" pitchFamily="34" charset="0"/>
            </a:endParaRPr>
          </a:p>
          <a:p>
            <a:pPr eaLnBrk="1">
              <a:lnSpc>
                <a:spcPct val="100000"/>
              </a:lnSpc>
            </a:pPr>
            <a:r>
              <a:rPr lang="en-US" altLang="en-US" sz="1100" dirty="0">
                <a:latin typeface="Calibri" pitchFamily="34" charset="0"/>
              </a:rPr>
              <a:t>Have table discussion about effective formative assessments.  Each table will provide one example of a specific formative assessment in one minute.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386315-590D-B545-927E-0AAC91793510}" type="datetimeFigureOut">
              <a:rPr lang="en-US" smtClean="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0FCEC9-B1AB-494A-A0D9-5C22999880F7}"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86315-590D-B545-927E-0AAC91793510}" type="datetimeFigureOut">
              <a:rPr lang="en-US" smtClean="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0FCEC9-B1AB-494A-A0D9-5C22999880F7}"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386315-590D-B545-927E-0AAC91793510}" type="datetimeFigureOut">
              <a:rPr lang="en-US" smtClean="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0FCEC9-B1AB-494A-A0D9-5C22999880F7}"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386315-590D-B545-927E-0AAC91793510}" type="datetimeFigureOut">
              <a:rPr lang="en-US" smtClean="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0FCEC9-B1AB-494A-A0D9-5C22999880F7}"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3386315-590D-B545-927E-0AAC91793510}" type="datetimeFigureOut">
              <a:rPr lang="en-US" smtClean="0"/>
              <a:t>6/18/2020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A0FCEC9-B1AB-494A-A0D9-5C22999880F7}"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386315-590D-B545-927E-0AAC91793510}" type="datetimeFigureOut">
              <a:rPr lang="en-US" smtClean="0"/>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0FCEC9-B1AB-494A-A0D9-5C22999880F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386315-590D-B545-927E-0AAC91793510}" type="datetimeFigureOut">
              <a:rPr lang="en-US" smtClean="0"/>
              <a:t>6/18/2020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A0FCEC9-B1AB-494A-A0D9-5C22999880F7}"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386315-590D-B545-927E-0AAC91793510}" type="datetimeFigureOut">
              <a:rPr lang="en-US" smtClean="0"/>
              <a:t>6/18/2020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A0FCEC9-B1AB-494A-A0D9-5C22999880F7}"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386315-590D-B545-927E-0AAC91793510}" type="datetimeFigureOut">
              <a:rPr lang="en-US" smtClean="0"/>
              <a:t>6/18/2020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A0FCEC9-B1AB-494A-A0D9-5C22999880F7}"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3386315-590D-B545-927E-0AAC91793510}" type="datetimeFigureOut">
              <a:rPr lang="en-US" smtClean="0"/>
              <a:t>6/18/2020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5A0FCEC9-B1AB-494A-A0D9-5C22999880F7}"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Drag picture to placeholder or click icon to add</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386315-590D-B545-927E-0AAC91793510}" type="datetimeFigureOut">
              <a:rPr lang="en-US" smtClean="0"/>
              <a:t>6/18/2020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A0FCEC9-B1AB-494A-A0D9-5C22999880F7}"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3386315-590D-B545-927E-0AAC91793510}" type="datetimeFigureOut">
              <a:rPr lang="en-US" smtClean="0"/>
              <a:t>6/18/2020</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5A0FCEC9-B1AB-494A-A0D9-5C22999880F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Student Growth part 3</a:t>
            </a:r>
            <a:br>
              <a:rPr lang="en-US" dirty="0" smtClean="0"/>
            </a:br>
            <a:r>
              <a:rPr lang="en-US" dirty="0" smtClean="0"/>
              <a:t>10/16/14  Assessments</a:t>
            </a:r>
            <a:endParaRPr lang="en-US" dirty="0"/>
          </a:p>
        </p:txBody>
      </p:sp>
    </p:spTree>
    <p:extLst>
      <p:ext uri="{BB962C8B-B14F-4D97-AF65-F5344CB8AC3E}">
        <p14:creationId xmlns:p14="http://schemas.microsoft.com/office/powerpoint/2010/main" val="1114932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1"/>
          <p:cNvSpPr>
            <a:spLocks noGrp="1"/>
          </p:cNvSpPr>
          <p:nvPr>
            <p:ph type="title"/>
          </p:nvPr>
        </p:nvSpPr>
        <p:spPr bwMode="auto">
          <a:xfrm>
            <a:off x="630238" y="227013"/>
            <a:ext cx="8229600" cy="11445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algn="ctr" defTabSz="914400" eaLnBrk="1"/>
            <a:r>
              <a:rPr lang="en-US" altLang="en-US" sz="3400" b="1" dirty="0" smtClean="0"/>
              <a:t>Assess How?</a:t>
            </a:r>
            <a:br>
              <a:rPr lang="en-US" altLang="en-US" sz="3400" b="1" dirty="0" smtClean="0"/>
            </a:br>
            <a:r>
              <a:rPr lang="en-US" altLang="en-US" sz="3400" b="1" dirty="0" smtClean="0"/>
              <a:t>Formatively!</a:t>
            </a:r>
            <a:endParaRPr lang="en-US" altLang="en-US" dirty="0" smtClean="0"/>
          </a:p>
        </p:txBody>
      </p:sp>
      <p:sp>
        <p:nvSpPr>
          <p:cNvPr id="73731" name="AutoShape 2"/>
          <p:cNvSpPr>
            <a:spLocks/>
          </p:cNvSpPr>
          <p:nvPr/>
        </p:nvSpPr>
        <p:spPr bwMode="auto">
          <a:xfrm>
            <a:off x="6553200" y="6354763"/>
            <a:ext cx="2133600" cy="368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a:r>
              <a:rPr lang="en-US" altLang="en-US" dirty="0">
                <a:solidFill>
                  <a:srgbClr val="898989"/>
                </a:solidFill>
              </a:rPr>
              <a:t>38</a:t>
            </a:r>
            <a:endParaRPr lang="en-US" altLang="en-US" dirty="0"/>
          </a:p>
        </p:txBody>
      </p:sp>
      <p:grpSp>
        <p:nvGrpSpPr>
          <p:cNvPr id="73732" name="Group 3"/>
          <p:cNvGrpSpPr>
            <a:grpSpLocks/>
          </p:cNvGrpSpPr>
          <p:nvPr/>
        </p:nvGrpSpPr>
        <p:grpSpPr bwMode="auto">
          <a:xfrm>
            <a:off x="2286000" y="2392363"/>
            <a:ext cx="2514600" cy="990600"/>
            <a:chOff x="0" y="0"/>
            <a:chExt cx="198" cy="78"/>
          </a:xfrm>
        </p:grpSpPr>
        <p:sp>
          <p:nvSpPr>
            <p:cNvPr id="73751" name="AutoShape 4"/>
            <p:cNvSpPr>
              <a:spLocks/>
            </p:cNvSpPr>
            <p:nvPr/>
          </p:nvSpPr>
          <p:spPr bwMode="auto">
            <a:xfrm>
              <a:off x="0" y="0"/>
              <a:ext cx="198" cy="78"/>
            </a:xfrm>
            <a:prstGeom prst="roundRect">
              <a:avLst>
                <a:gd name="adj" fmla="val 16667"/>
              </a:avLst>
            </a:prstGeom>
            <a:solidFill>
              <a:srgbClr val="4F81BD"/>
            </a:solidFill>
            <a:ln w="25400">
              <a:solidFill>
                <a:srgbClr val="385D8A"/>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endParaRPr lang="en-US" altLang="en-US" sz="2400" b="1" dirty="0"/>
            </a:p>
          </p:txBody>
        </p:sp>
        <p:sp>
          <p:nvSpPr>
            <p:cNvPr id="73752" name="AutoShape 5"/>
            <p:cNvSpPr>
              <a:spLocks/>
            </p:cNvSpPr>
            <p:nvPr/>
          </p:nvSpPr>
          <p:spPr bwMode="auto">
            <a:xfrm>
              <a:off x="3" y="6"/>
              <a:ext cx="192" cy="6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en-US" altLang="en-US" sz="2400" b="1" dirty="0"/>
                <a:t>Multiple Choice items</a:t>
              </a:r>
              <a:endParaRPr lang="en-US" altLang="en-US" dirty="0"/>
            </a:p>
          </p:txBody>
        </p:sp>
      </p:grpSp>
      <p:grpSp>
        <p:nvGrpSpPr>
          <p:cNvPr id="73733" name="Group 6"/>
          <p:cNvGrpSpPr>
            <a:grpSpLocks/>
          </p:cNvGrpSpPr>
          <p:nvPr/>
        </p:nvGrpSpPr>
        <p:grpSpPr bwMode="auto">
          <a:xfrm>
            <a:off x="455613" y="1171575"/>
            <a:ext cx="2601912" cy="1239838"/>
            <a:chOff x="0" y="0"/>
            <a:chExt cx="205" cy="98"/>
          </a:xfrm>
        </p:grpSpPr>
        <p:sp>
          <p:nvSpPr>
            <p:cNvPr id="73749" name="AutoShape 7"/>
            <p:cNvSpPr>
              <a:spLocks/>
            </p:cNvSpPr>
            <p:nvPr/>
          </p:nvSpPr>
          <p:spPr bwMode="auto">
            <a:xfrm rot="-346020">
              <a:off x="3" y="9"/>
              <a:ext cx="199" cy="79"/>
            </a:xfrm>
            <a:prstGeom prst="roundRect">
              <a:avLst>
                <a:gd name="adj" fmla="val 16667"/>
              </a:avLst>
            </a:prstGeom>
            <a:solidFill>
              <a:srgbClr val="C0504D"/>
            </a:solidFill>
            <a:ln w="25400">
              <a:solidFill>
                <a:srgbClr val="385D8A"/>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endParaRPr lang="en-US" altLang="en-US" sz="2400" b="1" dirty="0"/>
            </a:p>
          </p:txBody>
        </p:sp>
        <p:sp>
          <p:nvSpPr>
            <p:cNvPr id="73750" name="AutoShape 8"/>
            <p:cNvSpPr>
              <a:spLocks/>
            </p:cNvSpPr>
            <p:nvPr/>
          </p:nvSpPr>
          <p:spPr bwMode="auto">
            <a:xfrm rot="-346020">
              <a:off x="7" y="30"/>
              <a:ext cx="191" cy="3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en-US" altLang="en-US" sz="2400" b="1" dirty="0"/>
                <a:t>Products</a:t>
              </a:r>
              <a:endParaRPr lang="en-US" altLang="en-US" dirty="0"/>
            </a:p>
          </p:txBody>
        </p:sp>
      </p:grpSp>
      <p:grpSp>
        <p:nvGrpSpPr>
          <p:cNvPr id="73734" name="Group 9"/>
          <p:cNvGrpSpPr>
            <a:grpSpLocks/>
          </p:cNvGrpSpPr>
          <p:nvPr/>
        </p:nvGrpSpPr>
        <p:grpSpPr bwMode="auto">
          <a:xfrm>
            <a:off x="5314950" y="1677988"/>
            <a:ext cx="2598738" cy="1227137"/>
            <a:chOff x="0" y="0"/>
            <a:chExt cx="205" cy="97"/>
          </a:xfrm>
        </p:grpSpPr>
        <p:sp>
          <p:nvSpPr>
            <p:cNvPr id="73747" name="AutoShape 10"/>
            <p:cNvSpPr>
              <a:spLocks/>
            </p:cNvSpPr>
            <p:nvPr/>
          </p:nvSpPr>
          <p:spPr bwMode="auto">
            <a:xfrm rot="332373">
              <a:off x="3" y="9"/>
              <a:ext cx="199" cy="79"/>
            </a:xfrm>
            <a:prstGeom prst="roundRect">
              <a:avLst>
                <a:gd name="adj" fmla="val 16667"/>
              </a:avLst>
            </a:prstGeom>
            <a:solidFill>
              <a:srgbClr val="4F81BD"/>
            </a:solidFill>
            <a:ln w="25400">
              <a:solidFill>
                <a:srgbClr val="385D8A"/>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endParaRPr lang="en-US" altLang="en-US" sz="2400" b="1" dirty="0"/>
            </a:p>
          </p:txBody>
        </p:sp>
        <p:sp>
          <p:nvSpPr>
            <p:cNvPr id="73748" name="AutoShape 11"/>
            <p:cNvSpPr>
              <a:spLocks/>
            </p:cNvSpPr>
            <p:nvPr/>
          </p:nvSpPr>
          <p:spPr bwMode="auto">
            <a:xfrm rot="332373">
              <a:off x="7" y="29"/>
              <a:ext cx="191" cy="3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en-US" altLang="en-US" sz="2400" b="1" dirty="0"/>
                <a:t>Observation</a:t>
              </a:r>
              <a:endParaRPr lang="en-US" altLang="en-US" dirty="0"/>
            </a:p>
          </p:txBody>
        </p:sp>
      </p:grpSp>
      <p:grpSp>
        <p:nvGrpSpPr>
          <p:cNvPr id="73735" name="Group 12"/>
          <p:cNvGrpSpPr>
            <a:grpSpLocks/>
          </p:cNvGrpSpPr>
          <p:nvPr/>
        </p:nvGrpSpPr>
        <p:grpSpPr bwMode="auto">
          <a:xfrm>
            <a:off x="5307013" y="5334000"/>
            <a:ext cx="2514600" cy="990600"/>
            <a:chOff x="0" y="0"/>
            <a:chExt cx="198" cy="78"/>
          </a:xfrm>
        </p:grpSpPr>
        <p:sp>
          <p:nvSpPr>
            <p:cNvPr id="73745" name="AutoShape 13"/>
            <p:cNvSpPr>
              <a:spLocks/>
            </p:cNvSpPr>
            <p:nvPr/>
          </p:nvSpPr>
          <p:spPr bwMode="auto">
            <a:xfrm>
              <a:off x="0" y="0"/>
              <a:ext cx="198" cy="78"/>
            </a:xfrm>
            <a:prstGeom prst="roundRect">
              <a:avLst>
                <a:gd name="adj" fmla="val 16667"/>
              </a:avLst>
            </a:prstGeom>
            <a:solidFill>
              <a:srgbClr val="9BBB59"/>
            </a:solidFill>
            <a:ln w="25400">
              <a:solidFill>
                <a:srgbClr val="385D8A"/>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endParaRPr lang="en-US" altLang="en-US" sz="2400" b="1" dirty="0"/>
            </a:p>
          </p:txBody>
        </p:sp>
        <p:sp>
          <p:nvSpPr>
            <p:cNvPr id="73746" name="AutoShape 14"/>
            <p:cNvSpPr>
              <a:spLocks/>
            </p:cNvSpPr>
            <p:nvPr/>
          </p:nvSpPr>
          <p:spPr bwMode="auto">
            <a:xfrm>
              <a:off x="3" y="6"/>
              <a:ext cx="192" cy="6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en-US" altLang="en-US" sz="2400" b="1" dirty="0"/>
                <a:t>Discussion, Debates</a:t>
              </a:r>
              <a:endParaRPr lang="en-US" altLang="en-US" dirty="0"/>
            </a:p>
          </p:txBody>
        </p:sp>
      </p:grpSp>
      <p:grpSp>
        <p:nvGrpSpPr>
          <p:cNvPr id="73736" name="Group 15"/>
          <p:cNvGrpSpPr>
            <a:grpSpLocks/>
          </p:cNvGrpSpPr>
          <p:nvPr/>
        </p:nvGrpSpPr>
        <p:grpSpPr bwMode="auto">
          <a:xfrm>
            <a:off x="700088" y="4913313"/>
            <a:ext cx="2614612" cy="1277937"/>
            <a:chOff x="0" y="0"/>
            <a:chExt cx="206" cy="101"/>
          </a:xfrm>
        </p:grpSpPr>
        <p:sp>
          <p:nvSpPr>
            <p:cNvPr id="73743" name="AutoShape 16"/>
            <p:cNvSpPr>
              <a:spLocks/>
            </p:cNvSpPr>
            <p:nvPr/>
          </p:nvSpPr>
          <p:spPr bwMode="auto">
            <a:xfrm rot="-402367">
              <a:off x="3" y="11"/>
              <a:ext cx="199" cy="79"/>
            </a:xfrm>
            <a:prstGeom prst="roundRect">
              <a:avLst>
                <a:gd name="adj" fmla="val 16667"/>
              </a:avLst>
            </a:prstGeom>
            <a:solidFill>
              <a:srgbClr val="4F81BD"/>
            </a:solidFill>
            <a:ln w="25400">
              <a:solidFill>
                <a:srgbClr val="385D8A"/>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endParaRPr lang="en-US" altLang="en-US" sz="2400" b="1" dirty="0"/>
            </a:p>
          </p:txBody>
        </p:sp>
        <p:sp>
          <p:nvSpPr>
            <p:cNvPr id="73744" name="AutoShape 17"/>
            <p:cNvSpPr>
              <a:spLocks/>
            </p:cNvSpPr>
            <p:nvPr/>
          </p:nvSpPr>
          <p:spPr bwMode="auto">
            <a:xfrm rot="-402367">
              <a:off x="7" y="17"/>
              <a:ext cx="192" cy="67"/>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en-US" altLang="en-US" sz="2400" b="1" dirty="0"/>
                <a:t>Anecdotal notes</a:t>
              </a:r>
              <a:endParaRPr lang="en-US" altLang="en-US" dirty="0"/>
            </a:p>
          </p:txBody>
        </p:sp>
      </p:grpSp>
      <p:grpSp>
        <p:nvGrpSpPr>
          <p:cNvPr id="73737" name="Group 18"/>
          <p:cNvGrpSpPr>
            <a:grpSpLocks/>
          </p:cNvGrpSpPr>
          <p:nvPr/>
        </p:nvGrpSpPr>
        <p:grpSpPr bwMode="auto">
          <a:xfrm>
            <a:off x="4800600" y="3505200"/>
            <a:ext cx="2646363" cy="1408113"/>
            <a:chOff x="0" y="0"/>
            <a:chExt cx="209" cy="111"/>
          </a:xfrm>
        </p:grpSpPr>
        <p:sp>
          <p:nvSpPr>
            <p:cNvPr id="73741" name="AutoShape 19"/>
            <p:cNvSpPr>
              <a:spLocks/>
            </p:cNvSpPr>
            <p:nvPr/>
          </p:nvSpPr>
          <p:spPr bwMode="auto">
            <a:xfrm rot="-593115">
              <a:off x="5" y="16"/>
              <a:ext cx="199" cy="79"/>
            </a:xfrm>
            <a:prstGeom prst="roundRect">
              <a:avLst>
                <a:gd name="adj" fmla="val 16667"/>
              </a:avLst>
            </a:prstGeom>
            <a:solidFill>
              <a:srgbClr val="C0504D"/>
            </a:solidFill>
            <a:ln w="25400">
              <a:solidFill>
                <a:srgbClr val="385D8A"/>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endParaRPr lang="en-US" altLang="en-US" sz="2400" b="1" dirty="0"/>
            </a:p>
          </p:txBody>
        </p:sp>
        <p:sp>
          <p:nvSpPr>
            <p:cNvPr id="73742" name="AutoShape 20"/>
            <p:cNvSpPr>
              <a:spLocks/>
            </p:cNvSpPr>
            <p:nvPr/>
          </p:nvSpPr>
          <p:spPr bwMode="auto">
            <a:xfrm rot="-593115">
              <a:off x="9" y="36"/>
              <a:ext cx="191" cy="38"/>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en-US" altLang="en-US" sz="2400" b="1" dirty="0"/>
                <a:t>Performances</a:t>
              </a:r>
              <a:endParaRPr lang="en-US" altLang="en-US" dirty="0"/>
            </a:p>
          </p:txBody>
        </p:sp>
      </p:grpSp>
      <p:grpSp>
        <p:nvGrpSpPr>
          <p:cNvPr id="73738" name="Group 21"/>
          <p:cNvGrpSpPr>
            <a:grpSpLocks/>
          </p:cNvGrpSpPr>
          <p:nvPr/>
        </p:nvGrpSpPr>
        <p:grpSpPr bwMode="auto">
          <a:xfrm>
            <a:off x="1600200" y="3733800"/>
            <a:ext cx="2514600" cy="990600"/>
            <a:chOff x="0" y="0"/>
            <a:chExt cx="198" cy="78"/>
          </a:xfrm>
        </p:grpSpPr>
        <p:sp>
          <p:nvSpPr>
            <p:cNvPr id="73739" name="AutoShape 22"/>
            <p:cNvSpPr>
              <a:spLocks/>
            </p:cNvSpPr>
            <p:nvPr/>
          </p:nvSpPr>
          <p:spPr bwMode="auto">
            <a:xfrm>
              <a:off x="0" y="0"/>
              <a:ext cx="198" cy="78"/>
            </a:xfrm>
            <a:prstGeom prst="roundRect">
              <a:avLst>
                <a:gd name="adj" fmla="val 16667"/>
              </a:avLst>
            </a:prstGeom>
            <a:solidFill>
              <a:srgbClr val="FFC000"/>
            </a:solidFill>
            <a:ln w="25400">
              <a:solidFill>
                <a:srgbClr val="385D8A"/>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endParaRPr lang="en-US" altLang="en-US" sz="2400" b="1" dirty="0"/>
            </a:p>
          </p:txBody>
        </p:sp>
        <p:sp>
          <p:nvSpPr>
            <p:cNvPr id="73740" name="AutoShape 23"/>
            <p:cNvSpPr>
              <a:spLocks/>
            </p:cNvSpPr>
            <p:nvPr/>
          </p:nvSpPr>
          <p:spPr bwMode="auto">
            <a:xfrm>
              <a:off x="3" y="6"/>
              <a:ext cx="192" cy="66"/>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ctr" defTabSz="914400" eaLnBrk="1"/>
              <a:r>
                <a:rPr lang="en-US" altLang="en-US" sz="2400" b="1" dirty="0"/>
                <a:t>Short answer prompts</a:t>
              </a:r>
              <a:endParaRPr lang="en-US" altLang="en-US" dirty="0"/>
            </a:p>
          </p:txBody>
        </p:sp>
      </p:grpSp>
    </p:spTree>
    <p:extLst>
      <p:ext uri="{BB962C8B-B14F-4D97-AF65-F5344CB8AC3E}">
        <p14:creationId xmlns:p14="http://schemas.microsoft.com/office/powerpoint/2010/main" val="3362737862"/>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Listing possible assessments in teams	</a:t>
            </a:r>
            <a:endParaRPr lang="en-US" dirty="0"/>
          </a:p>
        </p:txBody>
      </p:sp>
      <p:sp>
        <p:nvSpPr>
          <p:cNvPr id="3" name="Content Placeholder 2"/>
          <p:cNvSpPr>
            <a:spLocks noGrp="1"/>
          </p:cNvSpPr>
          <p:nvPr>
            <p:ph idx="1"/>
          </p:nvPr>
        </p:nvSpPr>
        <p:spPr/>
        <p:txBody>
          <a:bodyPr/>
          <a:lstStyle/>
          <a:p>
            <a:pPr>
              <a:buAutoNum type="arabicPeriod"/>
            </a:pPr>
            <a:r>
              <a:rPr lang="en-US" sz="2800" dirty="0" smtClean="0"/>
              <a:t>Brainstorm with your table mates on possible assessments to use for monitoring, adjusting, and reporting student progress.</a:t>
            </a:r>
          </a:p>
          <a:p>
            <a:pPr>
              <a:buAutoNum type="arabicPeriod"/>
            </a:pPr>
            <a:endParaRPr lang="en-US" sz="2800" dirty="0"/>
          </a:p>
          <a:p>
            <a:pPr>
              <a:buAutoNum type="arabicPeriod"/>
            </a:pPr>
            <a:r>
              <a:rPr lang="en-US" sz="2800" dirty="0" smtClean="0"/>
              <a:t>Take from that list what you could and would use to assess student growth.</a:t>
            </a:r>
            <a:endParaRPr lang="en-US" sz="2800" dirty="0"/>
          </a:p>
        </p:txBody>
      </p:sp>
    </p:spTree>
    <p:extLst>
      <p:ext uri="{BB962C8B-B14F-4D97-AF65-F5344CB8AC3E}">
        <p14:creationId xmlns:p14="http://schemas.microsoft.com/office/powerpoint/2010/main" val="9653744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Progress</a:t>
            </a:r>
            <a:endParaRPr lang="en-US" dirty="0"/>
          </a:p>
        </p:txBody>
      </p:sp>
      <p:sp>
        <p:nvSpPr>
          <p:cNvPr id="3" name="Content Placeholder 2"/>
          <p:cNvSpPr>
            <a:spLocks noGrp="1"/>
          </p:cNvSpPr>
          <p:nvPr>
            <p:ph idx="1"/>
          </p:nvPr>
        </p:nvSpPr>
        <p:spPr>
          <a:xfrm>
            <a:off x="822960" y="914400"/>
            <a:ext cx="7520940" cy="5435600"/>
          </a:xfrm>
        </p:spPr>
        <p:txBody>
          <a:bodyPr>
            <a:normAutofit/>
          </a:bodyPr>
          <a:lstStyle/>
          <a:p>
            <a:r>
              <a:rPr lang="en-US" dirty="0" smtClean="0"/>
              <a:t>8.1  Based on previous HSPE and EOC scores, </a:t>
            </a:r>
            <a:r>
              <a:rPr lang="en-US" smtClean="0"/>
              <a:t>teacher </a:t>
            </a:r>
            <a:r>
              <a:rPr lang="en-US"/>
              <a:t>anecdotal</a:t>
            </a:r>
            <a:r>
              <a:rPr lang="en-US" smtClean="0"/>
              <a:t> </a:t>
            </a:r>
            <a:r>
              <a:rPr lang="en-US" dirty="0"/>
              <a:t>evidence and the current MAPS scores that demonstrate a weakness </a:t>
            </a:r>
            <a:r>
              <a:rPr lang="en-US" dirty="0" smtClean="0"/>
              <a:t>r in students ability to read, use and pull from non-fiction text, the 9</a:t>
            </a:r>
            <a:r>
              <a:rPr lang="en-US" baseline="30000" dirty="0" smtClean="0"/>
              <a:t>th</a:t>
            </a:r>
            <a:r>
              <a:rPr lang="en-US" dirty="0" smtClean="0"/>
              <a:t> grade team will work together to  create, share and evaluate strategies to improve students scores in information text on Spring MAPS.</a:t>
            </a:r>
          </a:p>
          <a:p>
            <a:endParaRPr lang="en-US" dirty="0"/>
          </a:p>
          <a:p>
            <a:r>
              <a:rPr lang="en-US" dirty="0" smtClean="0"/>
              <a:t>6.1 9</a:t>
            </a:r>
            <a:r>
              <a:rPr lang="en-US" baseline="30000" dirty="0" smtClean="0"/>
              <a:t>th</a:t>
            </a:r>
            <a:r>
              <a:rPr lang="en-US" dirty="0" smtClean="0"/>
              <a:t> graders will increase their MAP scores in informational text by 1.5 from September 30, to March 30  as demonstrated by ____________________ and ___________________ and _______________________ to bring them closer to grade level and help them be successful on the SBAC test.</a:t>
            </a:r>
          </a:p>
          <a:p>
            <a:endParaRPr lang="en-US" dirty="0" smtClean="0"/>
          </a:p>
          <a:p>
            <a:r>
              <a:rPr lang="en-US" dirty="0" smtClean="0"/>
              <a:t>3.1 9</a:t>
            </a:r>
            <a:r>
              <a:rPr lang="en-US" baseline="30000" dirty="0" smtClean="0"/>
              <a:t>th</a:t>
            </a:r>
            <a:r>
              <a:rPr lang="en-US" dirty="0" smtClean="0"/>
              <a:t> Grade IEP and ELL students MAPS scores in informational text will increase by 1.5 from September 30 to March 30 by using targeted reading strategies that will be regularly assess with _____________________, _________________ and ________________ to bring them closer to grade standards and help them be successful in all content areas.</a:t>
            </a:r>
            <a:endParaRPr lang="en-US" dirty="0"/>
          </a:p>
        </p:txBody>
      </p:sp>
    </p:spTree>
    <p:extLst>
      <p:ext uri="{BB962C8B-B14F-4D97-AF65-F5344CB8AC3E}">
        <p14:creationId xmlns:p14="http://schemas.microsoft.com/office/powerpoint/2010/main" val="25105095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br>
              <a:rPr lang="en-US" dirty="0" smtClean="0"/>
            </a:br>
            <a:endParaRPr lang="en-US" dirty="0"/>
          </a:p>
        </p:txBody>
      </p:sp>
      <p:sp>
        <p:nvSpPr>
          <p:cNvPr id="3" name="Content Placeholder 2"/>
          <p:cNvSpPr>
            <a:spLocks noGrp="1"/>
          </p:cNvSpPr>
          <p:nvPr>
            <p:ph idx="1"/>
          </p:nvPr>
        </p:nvSpPr>
        <p:spPr/>
        <p:txBody>
          <a:bodyPr/>
          <a:lstStyle/>
          <a:p>
            <a:pPr>
              <a:buAutoNum type="arabicPeriod"/>
            </a:pPr>
            <a:r>
              <a:rPr lang="en-US" sz="2000" dirty="0" smtClean="0"/>
              <a:t>Who are we going to target?    9</a:t>
            </a:r>
            <a:r>
              <a:rPr lang="en-US" sz="2000" baseline="30000" dirty="0" smtClean="0"/>
              <a:t>th</a:t>
            </a:r>
            <a:r>
              <a:rPr lang="en-US" sz="2000" dirty="0" smtClean="0"/>
              <a:t> grade</a:t>
            </a:r>
          </a:p>
          <a:p>
            <a:pPr>
              <a:buAutoNum type="arabicPeriod"/>
            </a:pPr>
            <a:r>
              <a:rPr lang="en-US" sz="2000" dirty="0" smtClean="0"/>
              <a:t>How much do they need to grow? Based on MAPS testing  1.5 improvement in RIT scores</a:t>
            </a:r>
          </a:p>
          <a:p>
            <a:pPr marL="0" indent="0"/>
            <a:endParaRPr lang="en-US" dirty="0"/>
          </a:p>
        </p:txBody>
      </p:sp>
    </p:spTree>
    <p:extLst>
      <p:ext uri="{BB962C8B-B14F-4D97-AF65-F5344CB8AC3E}">
        <p14:creationId xmlns:p14="http://schemas.microsoft.com/office/powerpoint/2010/main" val="33222634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goal for today</a:t>
            </a:r>
            <a:endParaRPr lang="en-US" dirty="0"/>
          </a:p>
        </p:txBody>
      </p:sp>
      <p:sp>
        <p:nvSpPr>
          <p:cNvPr id="3" name="Content Placeholder 2"/>
          <p:cNvSpPr>
            <a:spLocks noGrp="1"/>
          </p:cNvSpPr>
          <p:nvPr>
            <p:ph idx="1"/>
          </p:nvPr>
        </p:nvSpPr>
        <p:spPr/>
        <p:txBody>
          <a:bodyPr>
            <a:normAutofit/>
          </a:bodyPr>
          <a:lstStyle/>
          <a:p>
            <a:r>
              <a:rPr lang="en-US" sz="2400" dirty="0" smtClean="0"/>
              <a:t>Teachers will create and access a list of possible assessments after reviewing data to support the learning goals.</a:t>
            </a:r>
          </a:p>
          <a:p>
            <a:endParaRPr lang="en-US" sz="2400" dirty="0"/>
          </a:p>
          <a:p>
            <a:r>
              <a:rPr lang="en-US" sz="2400" dirty="0" smtClean="0"/>
              <a:t>Teachers will be able to list their assessments on Student Growth Goals</a:t>
            </a:r>
            <a:endParaRPr lang="en-US" sz="2400" dirty="0"/>
          </a:p>
        </p:txBody>
      </p:sp>
    </p:spTree>
    <p:extLst>
      <p:ext uri="{BB962C8B-B14F-4D97-AF65-F5344CB8AC3E}">
        <p14:creationId xmlns:p14="http://schemas.microsoft.com/office/powerpoint/2010/main" val="1652040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a:t>
            </a:r>
            <a:endParaRPr lang="en-US" dirty="0"/>
          </a:p>
        </p:txBody>
      </p:sp>
      <p:sp>
        <p:nvSpPr>
          <p:cNvPr id="3" name="Content Placeholder 2"/>
          <p:cNvSpPr>
            <a:spLocks noGrp="1"/>
          </p:cNvSpPr>
          <p:nvPr>
            <p:ph idx="1"/>
          </p:nvPr>
        </p:nvSpPr>
        <p:spPr/>
        <p:txBody>
          <a:bodyPr>
            <a:normAutofit/>
          </a:bodyPr>
          <a:lstStyle/>
          <a:p>
            <a:r>
              <a:rPr lang="en-US" sz="2400" dirty="0" smtClean="0"/>
              <a:t>Learning's from Tuesday’s workshop</a:t>
            </a:r>
          </a:p>
          <a:p>
            <a:r>
              <a:rPr lang="en-US" sz="2400" dirty="0"/>
              <a:t>	</a:t>
            </a:r>
            <a:r>
              <a:rPr lang="en-US" sz="2400" dirty="0" smtClean="0"/>
              <a:t>*Include where students are starting </a:t>
            </a:r>
          </a:p>
          <a:p>
            <a:r>
              <a:rPr lang="en-US" sz="2400" dirty="0"/>
              <a:t>	</a:t>
            </a:r>
            <a:r>
              <a:rPr lang="en-US" sz="2400" dirty="0" smtClean="0"/>
              <a:t>* </a:t>
            </a:r>
            <a:r>
              <a:rPr lang="en-US" sz="2400" dirty="0"/>
              <a:t>Growth </a:t>
            </a:r>
            <a:r>
              <a:rPr lang="en-US" sz="2400" dirty="0" smtClean="0"/>
              <a:t>vs. </a:t>
            </a:r>
            <a:r>
              <a:rPr lang="en-US" sz="2400" dirty="0"/>
              <a:t>Achievement</a:t>
            </a:r>
          </a:p>
          <a:p>
            <a:r>
              <a:rPr lang="en-US" sz="2400" dirty="0" smtClean="0"/>
              <a:t>	*Assessment Cycle</a:t>
            </a:r>
          </a:p>
          <a:p>
            <a:r>
              <a:rPr lang="en-US" sz="2400" dirty="0"/>
              <a:t>	</a:t>
            </a:r>
            <a:r>
              <a:rPr lang="en-US" sz="2400" dirty="0" smtClean="0"/>
              <a:t>* Linking to content and enduring standards</a:t>
            </a:r>
          </a:p>
          <a:p>
            <a:r>
              <a:rPr lang="en-US" sz="2400" dirty="0"/>
              <a:t>	</a:t>
            </a:r>
            <a:r>
              <a:rPr lang="en-US" sz="2400" dirty="0" smtClean="0"/>
              <a:t>* Monitoring</a:t>
            </a:r>
            <a:endParaRPr lang="en-US" sz="2400" dirty="0"/>
          </a:p>
        </p:txBody>
      </p:sp>
    </p:spTree>
    <p:extLst>
      <p:ext uri="{BB962C8B-B14F-4D97-AF65-F5344CB8AC3E}">
        <p14:creationId xmlns:p14="http://schemas.microsoft.com/office/powerpoint/2010/main" val="13784562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  or Growth?</a:t>
            </a:r>
            <a:endParaRPr lang="en-US" dirty="0"/>
          </a:p>
        </p:txBody>
      </p:sp>
      <p:sp>
        <p:nvSpPr>
          <p:cNvPr id="4" name="Content Placeholder 3"/>
          <p:cNvSpPr>
            <a:spLocks noGrp="1"/>
          </p:cNvSpPr>
          <p:nvPr>
            <p:ph idx="1"/>
          </p:nvPr>
        </p:nvSpPr>
        <p:spPr>
          <a:xfrm>
            <a:off x="3894666" y="3407389"/>
            <a:ext cx="4449233" cy="226527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2200" dirty="0">
                <a:solidFill>
                  <a:schemeClr val="bg1"/>
                </a:solidFill>
              </a:rPr>
              <a:t>It is student growth, not student achievement, that is relevant in demonstrating impacts </a:t>
            </a:r>
            <a:r>
              <a:rPr lang="en-US" sz="2200" dirty="0" smtClean="0">
                <a:solidFill>
                  <a:schemeClr val="bg1"/>
                </a:solidFill>
              </a:rPr>
              <a:t>teachers </a:t>
            </a:r>
            <a:r>
              <a:rPr lang="en-US" sz="2200" dirty="0">
                <a:solidFill>
                  <a:schemeClr val="bg1"/>
                </a:solidFill>
              </a:rPr>
              <a:t>and principals have on </a:t>
            </a:r>
            <a:r>
              <a:rPr lang="en-US" sz="2200" dirty="0" smtClean="0">
                <a:solidFill>
                  <a:schemeClr val="bg1"/>
                </a:solidFill>
              </a:rPr>
              <a:t>students.</a:t>
            </a:r>
            <a:endParaRPr lang="en-US" sz="2200" dirty="0">
              <a:solidFill>
                <a:schemeClr val="bg1"/>
              </a:solidFill>
            </a:endParaRPr>
          </a:p>
        </p:txBody>
      </p:sp>
      <p:sp>
        <p:nvSpPr>
          <p:cNvPr id="5" name="Rectangle 4"/>
          <p:cNvSpPr/>
          <p:nvPr/>
        </p:nvSpPr>
        <p:spPr>
          <a:xfrm>
            <a:off x="822960" y="914400"/>
            <a:ext cx="5988570" cy="2492990"/>
          </a:xfrm>
          <a:prstGeom prst="rect">
            <a:avLst/>
          </a:prstGeom>
        </p:spPr>
        <p:txBody>
          <a:bodyPr wrap="square">
            <a:spAutoFit/>
          </a:bodyPr>
          <a:lstStyle/>
          <a:p>
            <a:r>
              <a:rPr lang="en-US" sz="2400" b="1" dirty="0" smtClean="0"/>
              <a:t>Student Achievement</a:t>
            </a:r>
            <a:r>
              <a:rPr lang="en-US" sz="2400" dirty="0" smtClean="0"/>
              <a:t>: The status of subject-matter knowledge,</a:t>
            </a:r>
            <a:r>
              <a:rPr lang="en-US" sz="2400" dirty="0" smtClean="0">
                <a:solidFill>
                  <a:srgbClr val="FF0000"/>
                </a:solidFill>
              </a:rPr>
              <a:t> </a:t>
            </a:r>
            <a:r>
              <a:rPr lang="en-US" sz="2400" dirty="0" smtClean="0"/>
              <a:t>skills, </a:t>
            </a:r>
            <a:r>
              <a:rPr lang="en-US" sz="2400" dirty="0" smtClean="0">
                <a:solidFill>
                  <a:schemeClr val="tx1"/>
                </a:solidFill>
              </a:rPr>
              <a:t>understanding</a:t>
            </a:r>
            <a:r>
              <a:rPr lang="en-US" sz="2400" dirty="0" smtClean="0"/>
              <a:t> or performance at a given point in time.</a:t>
            </a:r>
          </a:p>
          <a:p>
            <a:r>
              <a:rPr lang="en-US" sz="2400" b="1" dirty="0" smtClean="0"/>
              <a:t>Student Growth</a:t>
            </a:r>
            <a:r>
              <a:rPr lang="en-US" sz="2400" b="1" dirty="0">
                <a:solidFill>
                  <a:srgbClr val="000000"/>
                </a:solidFill>
              </a:rPr>
              <a:t>: </a:t>
            </a:r>
            <a:r>
              <a:rPr lang="en-US" sz="2400" dirty="0" smtClean="0"/>
              <a:t>The change in student achievement between two points in time.</a:t>
            </a:r>
          </a:p>
          <a:p>
            <a:endParaRPr lang="en-US" dirty="0" smtClean="0"/>
          </a:p>
          <a:p>
            <a:endParaRPr lang="en-US" dirty="0"/>
          </a:p>
        </p:txBody>
      </p:sp>
    </p:spTree>
    <p:extLst>
      <p:ext uri="{BB962C8B-B14F-4D97-AF65-F5344CB8AC3E}">
        <p14:creationId xmlns:p14="http://schemas.microsoft.com/office/powerpoint/2010/main" val="25603311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66725" y="603250"/>
            <a:ext cx="7924800" cy="1143000"/>
          </a:xfrm>
        </p:spPr>
        <p:txBody>
          <a:bodyPr/>
          <a:lstStyle/>
          <a:p>
            <a:pPr algn="ctr" eaLnBrk="1" hangingPunct="1"/>
            <a:r>
              <a:rPr lang="en-US" altLang="en-US" b="1" dirty="0" smtClean="0"/>
              <a:t>The Standards, Instruction and Assessment Connection </a:t>
            </a:r>
            <a:br>
              <a:rPr lang="en-US" altLang="en-US" b="1" dirty="0" smtClean="0"/>
            </a:br>
            <a:r>
              <a:rPr lang="en-US" altLang="en-US" b="1" dirty="0" smtClean="0"/>
              <a:t>in the Student Growth Process</a:t>
            </a:r>
          </a:p>
        </p:txBody>
      </p:sp>
      <p:sp>
        <p:nvSpPr>
          <p:cNvPr id="128003" name="Rectangle 1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1" hangingPunct="1">
              <a:spcBef>
                <a:spcPct val="0"/>
              </a:spcBef>
              <a:buClrTx/>
              <a:buSzTx/>
              <a:buFontTx/>
              <a:buNone/>
            </a:pPr>
            <a:endParaRPr lang="en-US" altLang="en-US" sz="1800" dirty="0"/>
          </a:p>
        </p:txBody>
      </p:sp>
      <p:graphicFrame>
        <p:nvGraphicFramePr>
          <p:cNvPr id="16" name="Content Placeholder 15"/>
          <p:cNvGraphicFramePr>
            <a:graphicFrameLocks noGrp="1"/>
          </p:cNvGraphicFramePr>
          <p:nvPr>
            <p:ph idx="1"/>
            <p:extLst>
              <p:ext uri="{D42A27DB-BD31-4B8C-83A1-F6EECF244321}">
                <p14:modId xmlns:p14="http://schemas.microsoft.com/office/powerpoint/2010/main" val="1510437137"/>
              </p:ext>
            </p:extLst>
          </p:nvPr>
        </p:nvGraphicFramePr>
        <p:xfrm>
          <a:off x="342900" y="1066800"/>
          <a:ext cx="8458200" cy="42656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128005" name="Group 2"/>
          <p:cNvGrpSpPr>
            <a:grpSpLocks/>
          </p:cNvGrpSpPr>
          <p:nvPr/>
        </p:nvGrpSpPr>
        <p:grpSpPr bwMode="auto">
          <a:xfrm>
            <a:off x="4267200" y="1746250"/>
            <a:ext cx="1990725" cy="2787650"/>
            <a:chOff x="5775" y="2103"/>
            <a:chExt cx="3135" cy="4005"/>
          </a:xfrm>
        </p:grpSpPr>
        <p:sp>
          <p:nvSpPr>
            <p:cNvPr id="128007" name="AutoShape 3"/>
            <p:cNvSpPr>
              <a:spLocks noChangeArrowheads="1"/>
            </p:cNvSpPr>
            <p:nvPr/>
          </p:nvSpPr>
          <p:spPr bwMode="auto">
            <a:xfrm>
              <a:off x="6030" y="2103"/>
              <a:ext cx="2880" cy="675"/>
            </a:xfrm>
            <a:prstGeom prst="curvedDownArrow">
              <a:avLst>
                <a:gd name="adj1" fmla="val 85333"/>
                <a:gd name="adj2" fmla="val 170667"/>
                <a:gd name="adj3" fmla="val 33333"/>
              </a:avLst>
            </a:prstGeom>
            <a:solidFill>
              <a:srgbClr val="FFFFFF"/>
            </a:solidFill>
            <a:ln w="9525">
              <a:solidFill>
                <a:srgbClr val="000000"/>
              </a:solidFill>
              <a:miter lim="800000"/>
              <a:headEnd/>
              <a:tailEnd/>
            </a:ln>
          </p:spPr>
          <p:txBody>
            <a:bodyP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1" hangingPunct="1">
                <a:spcBef>
                  <a:spcPct val="0"/>
                </a:spcBef>
                <a:buClrTx/>
                <a:buSzTx/>
                <a:buFontTx/>
                <a:buNone/>
              </a:pPr>
              <a:endParaRPr lang="en-US" altLang="en-US" sz="1800" dirty="0">
                <a:latin typeface="Arial" charset="0"/>
              </a:endParaRPr>
            </a:p>
          </p:txBody>
        </p:sp>
        <p:sp>
          <p:nvSpPr>
            <p:cNvPr id="128008" name="AutoShape 4"/>
            <p:cNvSpPr>
              <a:spLocks noChangeArrowheads="1"/>
            </p:cNvSpPr>
            <p:nvPr/>
          </p:nvSpPr>
          <p:spPr bwMode="auto">
            <a:xfrm flipH="1" flipV="1">
              <a:off x="5775" y="5433"/>
              <a:ext cx="2880" cy="675"/>
            </a:xfrm>
            <a:prstGeom prst="curvedDownArrow">
              <a:avLst>
                <a:gd name="adj1" fmla="val 85333"/>
                <a:gd name="adj2" fmla="val 170667"/>
                <a:gd name="adj3" fmla="val 33333"/>
              </a:avLst>
            </a:prstGeom>
            <a:solidFill>
              <a:srgbClr val="FFFFFF"/>
            </a:solidFill>
            <a:ln w="9525">
              <a:solidFill>
                <a:srgbClr val="000000"/>
              </a:solidFill>
              <a:miter lim="800000"/>
              <a:headEnd/>
              <a:tailEnd/>
            </a:ln>
          </p:spPr>
          <p:txBody>
            <a:bodyPr/>
            <a:lstStyle>
              <a:lvl1pPr eaLnBrk="0" hangingPunct="0">
                <a:spcBef>
                  <a:spcPct val="20000"/>
                </a:spcBef>
                <a:buClr>
                  <a:schemeClr val="tx2"/>
                </a:buClr>
                <a:buSzPct val="70000"/>
                <a:buFont typeface="Wingdings" pitchFamily="2" charset="2"/>
                <a:buChar char="¡"/>
                <a:defRPr sz="2900">
                  <a:solidFill>
                    <a:schemeClr val="tx1"/>
                  </a:solidFill>
                  <a:latin typeface="Verdana" pitchFamily="34" charset="0"/>
                </a:defRPr>
              </a:lvl1pPr>
              <a:lvl2pPr marL="742950" indent="-285750" eaLnBrk="0" hangingPunct="0">
                <a:spcBef>
                  <a:spcPct val="20000"/>
                </a:spcBef>
                <a:buClr>
                  <a:schemeClr val="accent2"/>
                </a:buClr>
                <a:buSzPct val="70000"/>
                <a:buFont typeface="Wingdings" pitchFamily="2" charset="2"/>
                <a:buChar char="l"/>
                <a:defRPr sz="2500">
                  <a:solidFill>
                    <a:schemeClr val="tx1"/>
                  </a:solidFill>
                  <a:latin typeface="Verdana" pitchFamily="34" charset="0"/>
                </a:defRPr>
              </a:lvl2pPr>
              <a:lvl3pPr marL="1143000" indent="-228600" eaLnBrk="0" hangingPunct="0">
                <a:spcBef>
                  <a:spcPct val="20000"/>
                </a:spcBef>
                <a:buClr>
                  <a:schemeClr val="tx2"/>
                </a:buClr>
                <a:buSzPct val="65000"/>
                <a:buFont typeface="Wingdings" pitchFamily="2" charset="2"/>
                <a:buChar char="¡"/>
                <a:defRPr sz="2200">
                  <a:solidFill>
                    <a:schemeClr val="tx1"/>
                  </a:solidFill>
                  <a:latin typeface="Verdana" pitchFamily="34" charset="0"/>
                </a:defRPr>
              </a:lvl3pPr>
              <a:lvl4pPr marL="1600200" indent="-228600" eaLnBrk="0" hangingPunct="0">
                <a:spcBef>
                  <a:spcPct val="20000"/>
                </a:spcBef>
                <a:buClr>
                  <a:schemeClr val="accent2"/>
                </a:buClr>
                <a:buSzPct val="70000"/>
                <a:buFont typeface="Wingdings" pitchFamily="2" charset="2"/>
                <a:buChar char="l"/>
                <a:defRPr sz="1900">
                  <a:solidFill>
                    <a:schemeClr val="tx1"/>
                  </a:solidFill>
                  <a:latin typeface="Verdana" pitchFamily="34" charset="0"/>
                </a:defRPr>
              </a:lvl4pPr>
              <a:lvl5pPr marL="2057400" indent="-228600" eaLnBrk="0" hangingPunct="0">
                <a:spcBef>
                  <a:spcPct val="20000"/>
                </a:spcBef>
                <a:buClr>
                  <a:schemeClr val="tx2"/>
                </a:buClr>
                <a:buSzPct val="60000"/>
                <a:buFont typeface="Wingdings" pitchFamily="2" charset="2"/>
                <a:buChar char="¡"/>
                <a:defRPr sz="1900">
                  <a:solidFill>
                    <a:schemeClr val="tx1"/>
                  </a:solidFill>
                  <a:latin typeface="Verdana" pitchFamily="34" charset="0"/>
                </a:defRPr>
              </a:lvl5pPr>
              <a:lvl6pPr marL="25146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6pPr>
              <a:lvl7pPr marL="29718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7pPr>
              <a:lvl8pPr marL="34290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8pPr>
              <a:lvl9pPr marL="3886200" indent="-228600" eaLnBrk="0" fontAlgn="base" hangingPunct="0">
                <a:spcBef>
                  <a:spcPct val="20000"/>
                </a:spcBef>
                <a:spcAft>
                  <a:spcPct val="0"/>
                </a:spcAft>
                <a:buClr>
                  <a:schemeClr val="tx2"/>
                </a:buClr>
                <a:buSzPct val="60000"/>
                <a:buFont typeface="Wingdings" pitchFamily="2" charset="2"/>
                <a:buChar char="¡"/>
                <a:defRPr sz="1900">
                  <a:solidFill>
                    <a:schemeClr val="tx1"/>
                  </a:solidFill>
                  <a:latin typeface="Verdana" pitchFamily="34" charset="0"/>
                </a:defRPr>
              </a:lvl9pPr>
            </a:lstStyle>
            <a:p>
              <a:pPr eaLnBrk="1" hangingPunct="1">
                <a:spcBef>
                  <a:spcPct val="0"/>
                </a:spcBef>
                <a:buClrTx/>
                <a:buSzTx/>
                <a:buFontTx/>
                <a:buNone/>
              </a:pPr>
              <a:endParaRPr lang="en-US" altLang="en-US" sz="1800" dirty="0">
                <a:latin typeface="Arial" charset="0"/>
              </a:endParaRPr>
            </a:p>
          </p:txBody>
        </p:sp>
      </p:grpSp>
      <p:sp>
        <p:nvSpPr>
          <p:cNvPr id="2" name="Slide Number Placeholder 1"/>
          <p:cNvSpPr>
            <a:spLocks noGrp="1"/>
          </p:cNvSpPr>
          <p:nvPr>
            <p:ph type="sldNum" sz="quarter" idx="4294967295"/>
          </p:nvPr>
        </p:nvSpPr>
        <p:spPr>
          <a:xfrm>
            <a:off x="6553200" y="6248400"/>
            <a:ext cx="2133600" cy="457200"/>
          </a:xfrm>
          <a:prstGeom prst="rect">
            <a:avLst/>
          </a:prstGeom>
        </p:spPr>
        <p:txBody>
          <a:bodyPr/>
          <a:lstStyle/>
          <a:p>
            <a:pPr>
              <a:defRPr/>
            </a:pPr>
            <a:fld id="{8E7619C2-A906-4077-ADCB-056DEC4E852C}" type="slidenum">
              <a:rPr lang="en-US" smtClean="0"/>
              <a:pPr>
                <a:defRPr/>
              </a:pPr>
              <a:t>6</a:t>
            </a:fld>
            <a:endParaRPr lang="en-US" dirty="0"/>
          </a:p>
        </p:txBody>
      </p:sp>
      <p:sp>
        <p:nvSpPr>
          <p:cNvPr id="4" name="TextBox 3"/>
          <p:cNvSpPr txBox="1"/>
          <p:nvPr/>
        </p:nvSpPr>
        <p:spPr>
          <a:xfrm>
            <a:off x="2033752" y="4533900"/>
            <a:ext cx="1481958" cy="369332"/>
          </a:xfrm>
          <a:prstGeom prst="rect">
            <a:avLst/>
          </a:prstGeom>
          <a:noFill/>
        </p:spPr>
        <p:txBody>
          <a:bodyPr wrap="square" rtlCol="0">
            <a:spAutoFit/>
          </a:bodyPr>
          <a:lstStyle/>
          <a:p>
            <a:r>
              <a:rPr lang="en-US" b="1" dirty="0" smtClean="0"/>
              <a:t>Standards</a:t>
            </a:r>
            <a:endParaRPr lang="en-US" b="1" dirty="0"/>
          </a:p>
        </p:txBody>
      </p:sp>
      <p:sp>
        <p:nvSpPr>
          <p:cNvPr id="5" name="TextBox 4"/>
          <p:cNvSpPr txBox="1"/>
          <p:nvPr/>
        </p:nvSpPr>
        <p:spPr>
          <a:xfrm>
            <a:off x="3744482" y="4534056"/>
            <a:ext cx="1369286" cy="369332"/>
          </a:xfrm>
          <a:prstGeom prst="rect">
            <a:avLst/>
          </a:prstGeom>
          <a:noFill/>
        </p:spPr>
        <p:txBody>
          <a:bodyPr wrap="none" rtlCol="0">
            <a:spAutoFit/>
          </a:bodyPr>
          <a:lstStyle/>
          <a:p>
            <a:r>
              <a:rPr lang="en-US" b="1" dirty="0" smtClean="0"/>
              <a:t>Instruction</a:t>
            </a:r>
            <a:endParaRPr lang="en-US" b="1" dirty="0"/>
          </a:p>
        </p:txBody>
      </p:sp>
      <p:sp>
        <p:nvSpPr>
          <p:cNvPr id="6" name="TextBox 5"/>
          <p:cNvSpPr txBox="1"/>
          <p:nvPr/>
        </p:nvSpPr>
        <p:spPr>
          <a:xfrm>
            <a:off x="5764924" y="4533900"/>
            <a:ext cx="1457450" cy="369332"/>
          </a:xfrm>
          <a:prstGeom prst="rect">
            <a:avLst/>
          </a:prstGeom>
          <a:noFill/>
        </p:spPr>
        <p:txBody>
          <a:bodyPr wrap="none" rtlCol="0">
            <a:spAutoFit/>
          </a:bodyPr>
          <a:lstStyle/>
          <a:p>
            <a:r>
              <a:rPr lang="en-US" b="1" dirty="0" smtClean="0"/>
              <a:t>Assessment</a:t>
            </a:r>
            <a:endParaRPr lang="en-US" b="1" dirty="0"/>
          </a:p>
        </p:txBody>
      </p:sp>
    </p:spTree>
    <p:extLst>
      <p:ext uri="{BB962C8B-B14F-4D97-AF65-F5344CB8AC3E}">
        <p14:creationId xmlns:p14="http://schemas.microsoft.com/office/powerpoint/2010/main" val="2121854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sz="quarter" idx="1"/>
            <p:extLst>
              <p:ext uri="{D42A27DB-BD31-4B8C-83A1-F6EECF244321}">
                <p14:modId xmlns:p14="http://schemas.microsoft.com/office/powerpoint/2010/main" val="3006267147"/>
              </p:ext>
            </p:extLst>
          </p:nvPr>
        </p:nvGraphicFramePr>
        <p:xfrm>
          <a:off x="474663" y="1233488"/>
          <a:ext cx="8243887" cy="492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4294967295"/>
          </p:nvPr>
        </p:nvSpPr>
        <p:spPr>
          <a:xfrm>
            <a:off x="612648" y="6356350"/>
            <a:ext cx="1981200" cy="365760"/>
          </a:xfrm>
          <a:prstGeom prst="rect">
            <a:avLst/>
          </a:prstGeom>
        </p:spPr>
        <p:txBody>
          <a:bodyPr/>
          <a:lstStyle/>
          <a:p>
            <a:fld id="{8194C599-13CF-4858-B1C2-ED3636FB1023}" type="slidenum">
              <a:rPr lang="en-US" smtClean="0"/>
              <a:pPr/>
              <a:t>7</a:t>
            </a:fld>
            <a:endParaRPr lang="en-US" dirty="0"/>
          </a:p>
        </p:txBody>
      </p:sp>
      <p:sp>
        <p:nvSpPr>
          <p:cNvPr id="5" name="Title 4"/>
          <p:cNvSpPr>
            <a:spLocks noGrp="1"/>
          </p:cNvSpPr>
          <p:nvPr>
            <p:ph type="title"/>
          </p:nvPr>
        </p:nvSpPr>
        <p:spPr/>
        <p:txBody>
          <a:bodyPr/>
          <a:lstStyle/>
          <a:p>
            <a:r>
              <a:rPr lang="en-US" dirty="0" smtClean="0"/>
              <a:t>Follow a Sequence:</a:t>
            </a:r>
            <a:endParaRPr lang="en-US" dirty="0"/>
          </a:p>
        </p:txBody>
      </p:sp>
    </p:spTree>
    <p:extLst>
      <p:ext uri="{BB962C8B-B14F-4D97-AF65-F5344CB8AC3E}">
        <p14:creationId xmlns:p14="http://schemas.microsoft.com/office/powerpoint/2010/main" val="13321038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fontScale="92500" lnSpcReduction="20000"/>
          </a:bodyPr>
          <a:lstStyle/>
          <a:p>
            <a:r>
              <a:rPr lang="en-US" sz="2800" dirty="0" smtClean="0"/>
              <a:t>For any subject taught in school, we might ask if it’s something an adult would need to know AND whether knowing it makes someone a more ‘Career and College Ready’ adult.</a:t>
            </a:r>
          </a:p>
          <a:p>
            <a:endParaRPr lang="en-US" dirty="0"/>
          </a:p>
          <a:p>
            <a:pPr marL="274320" lvl="2" indent="-274320">
              <a:spcBef>
                <a:spcPts val="600"/>
              </a:spcBef>
              <a:buClr>
                <a:schemeClr val="accent1"/>
              </a:buClr>
            </a:pPr>
            <a:r>
              <a:rPr lang="en-US" altLang="en-US" sz="2800" dirty="0" smtClean="0"/>
              <a:t>If something is ‘enduring’ it is worthy of  </a:t>
            </a:r>
            <a:r>
              <a:rPr lang="en-US" altLang="en-US" sz="2800" i="1" dirty="0" smtClean="0"/>
              <a:t>transfer – </a:t>
            </a:r>
            <a:r>
              <a:rPr lang="en-US" altLang="en-US" sz="2800" dirty="0" smtClean="0"/>
              <a:t>the learner should be </a:t>
            </a:r>
            <a:r>
              <a:rPr lang="en-US" altLang="en-US" sz="2800" dirty="0"/>
              <a:t>able to use what </a:t>
            </a:r>
            <a:r>
              <a:rPr lang="en-US" altLang="en-US" sz="2800" dirty="0" smtClean="0"/>
              <a:t>they </a:t>
            </a:r>
            <a:r>
              <a:rPr lang="en-US" altLang="en-US" sz="2800" dirty="0"/>
              <a:t>have learned in new and sometimes confusing settings.  </a:t>
            </a:r>
            <a:endParaRPr lang="en-US" sz="2800" dirty="0" smtClean="0"/>
          </a:p>
          <a:p>
            <a:endParaRPr lang="en-US" dirty="0"/>
          </a:p>
          <a:p>
            <a:r>
              <a:rPr lang="en-US" altLang="en-US" sz="2400" dirty="0">
                <a:latin typeface="Verdana" pitchFamily="-128" charset="0"/>
              </a:rPr>
              <a:t>(Wiggins &amp; </a:t>
            </a:r>
            <a:r>
              <a:rPr lang="en-US" altLang="en-US" sz="2400" dirty="0" smtClean="0">
                <a:latin typeface="Verdana" pitchFamily="-128" charset="0"/>
              </a:rPr>
              <a:t>McTighe</a:t>
            </a:r>
            <a:r>
              <a:rPr lang="en-US" altLang="en-US" sz="2400" dirty="0">
                <a:latin typeface="Verdana" pitchFamily="-128" charset="0"/>
              </a:rPr>
              <a:t>)</a:t>
            </a:r>
            <a:endParaRPr lang="en-US" dirty="0"/>
          </a:p>
        </p:txBody>
      </p:sp>
      <p:sp>
        <p:nvSpPr>
          <p:cNvPr id="3" name="Slide Number Placeholder 2"/>
          <p:cNvSpPr>
            <a:spLocks noGrp="1"/>
          </p:cNvSpPr>
          <p:nvPr>
            <p:ph type="sldNum" sz="quarter" idx="4294967295"/>
          </p:nvPr>
        </p:nvSpPr>
        <p:spPr>
          <a:xfrm>
            <a:off x="612648" y="6356350"/>
            <a:ext cx="1981200" cy="365760"/>
          </a:xfrm>
          <a:prstGeom prst="rect">
            <a:avLst/>
          </a:prstGeom>
        </p:spPr>
        <p:txBody>
          <a:bodyPr/>
          <a:lstStyle/>
          <a:p>
            <a:fld id="{8194C599-13CF-4858-B1C2-ED3636FB1023}" type="slidenum">
              <a:rPr lang="en-US" smtClean="0"/>
              <a:pPr/>
              <a:t>8</a:t>
            </a:fld>
            <a:endParaRPr lang="en-US" dirty="0"/>
          </a:p>
        </p:txBody>
      </p:sp>
      <p:sp>
        <p:nvSpPr>
          <p:cNvPr id="4" name="Title 3"/>
          <p:cNvSpPr>
            <a:spLocks noGrp="1"/>
          </p:cNvSpPr>
          <p:nvPr>
            <p:ph type="title"/>
          </p:nvPr>
        </p:nvSpPr>
        <p:spPr>
          <a:xfrm>
            <a:off x="474662" y="155575"/>
            <a:ext cx="8383588" cy="1023937"/>
          </a:xfrm>
        </p:spPr>
        <p:txBody>
          <a:bodyPr/>
          <a:lstStyle/>
          <a:p>
            <a:r>
              <a:rPr lang="en-US" dirty="0" smtClean="0"/>
              <a:t> What do we mean by ‘Enduring’?</a:t>
            </a:r>
            <a:endParaRPr lang="en-US" dirty="0"/>
          </a:p>
        </p:txBody>
      </p:sp>
    </p:spTree>
    <p:extLst>
      <p:ext uri="{BB962C8B-B14F-4D97-AF65-F5344CB8AC3E}">
        <p14:creationId xmlns:p14="http://schemas.microsoft.com/office/powerpoint/2010/main" val="2151485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
          <p:cNvSpPr>
            <a:spLocks noGrp="1"/>
          </p:cNvSpPr>
          <p:nvPr>
            <p:ph type="title"/>
          </p:nvPr>
        </p:nvSpPr>
        <p:spPr bwMode="auto">
          <a:xfrm>
            <a:off x="457200" y="273050"/>
            <a:ext cx="8229600" cy="11445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ctr" anchorCtr="0" compatLnSpc="1">
            <a:prstTxWarp prst="textNoShape">
              <a:avLst/>
            </a:prstTxWarp>
          </a:bodyPr>
          <a:lstStyle/>
          <a:p>
            <a:pPr algn="ctr" defTabSz="914400" eaLnBrk="1"/>
            <a:r>
              <a:rPr lang="en-US" altLang="en-US" sz="4400" b="1" dirty="0" smtClean="0">
                <a:solidFill>
                  <a:srgbClr val="002060"/>
                </a:solidFill>
              </a:rPr>
              <a:t>Plan for Ongoing Progress Monitoring</a:t>
            </a:r>
            <a:endParaRPr lang="en-US" altLang="en-US" dirty="0" smtClean="0"/>
          </a:p>
        </p:txBody>
      </p:sp>
      <p:sp>
        <p:nvSpPr>
          <p:cNvPr id="72707" name="Rectangle 2"/>
          <p:cNvSpPr>
            <a:spLocks noGrp="1"/>
          </p:cNvSpPr>
          <p:nvPr>
            <p:ph type="body" idx="1"/>
          </p:nvPr>
        </p:nvSpPr>
        <p:spPr bwMode="auto">
          <a:xfrm>
            <a:off x="304800" y="14478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50800" tIns="50800" rIns="50800" bIns="50800" numCol="1" anchor="t" anchorCtr="0" compatLnSpc="1">
            <a:prstTxWarp prst="textNoShape">
              <a:avLst/>
            </a:prstTxWarp>
          </a:bodyPr>
          <a:lstStyle/>
          <a:p>
            <a:pPr>
              <a:spcBef>
                <a:spcPts val="800"/>
              </a:spcBef>
              <a:buClr>
                <a:srgbClr val="333366"/>
              </a:buClr>
            </a:pPr>
            <a:r>
              <a:rPr lang="en-US" altLang="en-US" sz="3200" dirty="0" smtClean="0">
                <a:latin typeface="Helvetica" charset="0"/>
                <a:sym typeface="Helvetica" charset="0"/>
              </a:rPr>
              <a:t>How and when will I monitor progress towards the SGG throughout the year/course?  </a:t>
            </a:r>
          </a:p>
          <a:p>
            <a:pPr>
              <a:spcBef>
                <a:spcPts val="800"/>
              </a:spcBef>
              <a:buClr>
                <a:srgbClr val="333366"/>
              </a:buClr>
            </a:pPr>
            <a:r>
              <a:rPr lang="en-US" altLang="en-US" sz="3200" dirty="0" smtClean="0">
                <a:latin typeface="Helvetica" charset="0"/>
                <a:sym typeface="Helvetica" charset="0"/>
              </a:rPr>
              <a:t>What formative assessment processes will I use for progress monitoring?</a:t>
            </a:r>
          </a:p>
          <a:p>
            <a:pPr>
              <a:spcBef>
                <a:spcPts val="800"/>
              </a:spcBef>
              <a:buClr>
                <a:srgbClr val="333366"/>
              </a:buClr>
            </a:pPr>
            <a:r>
              <a:rPr lang="en-US" altLang="en-US" sz="3200" dirty="0" smtClean="0">
                <a:latin typeface="Helvetica" panose="020B0604020202020204" pitchFamily="34" charset="0"/>
                <a:cs typeface="Helvetica" panose="020B0604020202020204" pitchFamily="34" charset="0"/>
              </a:rPr>
              <a:t>How will I keep track of the progress?</a:t>
            </a:r>
          </a:p>
          <a:p>
            <a:pPr>
              <a:spcBef>
                <a:spcPts val="800"/>
              </a:spcBef>
              <a:buClr>
                <a:srgbClr val="333366"/>
              </a:buClr>
            </a:pPr>
            <a:r>
              <a:rPr lang="en-US" altLang="en-US" sz="3200" dirty="0" smtClean="0">
                <a:latin typeface="Helvetica" panose="020B0604020202020204" pitchFamily="34" charset="0"/>
                <a:cs typeface="Helvetica" panose="020B0604020202020204" pitchFamily="34" charset="0"/>
              </a:rPr>
              <a:t>How will I share with my supervisor?</a:t>
            </a:r>
          </a:p>
        </p:txBody>
      </p:sp>
      <p:sp>
        <p:nvSpPr>
          <p:cNvPr id="72708" name="AutoShape 3"/>
          <p:cNvSpPr>
            <a:spLocks/>
          </p:cNvSpPr>
          <p:nvPr/>
        </p:nvSpPr>
        <p:spPr bwMode="auto">
          <a:xfrm>
            <a:off x="6553200" y="6354763"/>
            <a:ext cx="2133600" cy="3683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21600 h 21600"/>
            </a:gdLst>
            <a:ahLst/>
            <a:cxnLst>
              <a:cxn ang="T8">
                <a:pos x="T0" y="T1"/>
              </a:cxn>
              <a:cxn ang="T9">
                <a:pos x="T2" y="T3"/>
              </a:cxn>
              <a:cxn ang="T10">
                <a:pos x="T4" y="T5"/>
              </a:cxn>
              <a:cxn ang="T11">
                <a:pos x="T6" y="T7"/>
              </a:cxn>
            </a:cxnLst>
            <a:rect l="T12" t="T13" r="T14" b="T15"/>
            <a:pathLst>
              <a:path w="21600" h="21600">
                <a:moveTo>
                  <a:pt x="0" y="0"/>
                </a:moveTo>
                <a:lnTo>
                  <a:pt x="21600" y="0"/>
                </a:lnTo>
                <a:lnTo>
                  <a:pt x="21600" y="21600"/>
                </a:lnTo>
                <a:lnTo>
                  <a:pt x="0" y="21600"/>
                </a:lnTo>
                <a:lnTo>
                  <a:pt x="0" y="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50800" tIns="50800" rIns="50800" bIns="50800" anchor="ctr"/>
          <a:lstStyle>
            <a:lvl1pPr eaLnBrk="0">
              <a:defRPr sz="1200">
                <a:solidFill>
                  <a:srgbClr val="000000"/>
                </a:solidFill>
                <a:latin typeface="Helvetica" charset="0"/>
                <a:ea typeface="Helvetica" charset="0"/>
                <a:cs typeface="Helvetica" charset="0"/>
                <a:sym typeface="Helvetica" charset="0"/>
              </a:defRPr>
            </a:lvl1pPr>
            <a:lvl2pPr marL="742950" indent="-285750" eaLnBrk="0">
              <a:defRPr sz="1200">
                <a:solidFill>
                  <a:srgbClr val="000000"/>
                </a:solidFill>
                <a:latin typeface="Helvetica" charset="0"/>
                <a:ea typeface="Helvetica" charset="0"/>
                <a:cs typeface="Helvetica" charset="0"/>
                <a:sym typeface="Helvetica" charset="0"/>
              </a:defRPr>
            </a:lvl2pPr>
            <a:lvl3pPr marL="1143000" indent="-228600" eaLnBrk="0">
              <a:defRPr sz="1200">
                <a:solidFill>
                  <a:srgbClr val="000000"/>
                </a:solidFill>
                <a:latin typeface="Helvetica" charset="0"/>
                <a:ea typeface="Helvetica" charset="0"/>
                <a:cs typeface="Helvetica" charset="0"/>
                <a:sym typeface="Helvetica" charset="0"/>
              </a:defRPr>
            </a:lvl3pPr>
            <a:lvl4pPr marL="1600200" indent="-228600" eaLnBrk="0">
              <a:defRPr sz="1200">
                <a:solidFill>
                  <a:srgbClr val="000000"/>
                </a:solidFill>
                <a:latin typeface="Helvetica" charset="0"/>
                <a:ea typeface="Helvetica" charset="0"/>
                <a:cs typeface="Helvetica" charset="0"/>
                <a:sym typeface="Helvetica" charset="0"/>
              </a:defRPr>
            </a:lvl4pPr>
            <a:lvl5pPr marL="2057400" indent="-228600" eaLnBrk="0">
              <a:defRPr sz="1200">
                <a:solidFill>
                  <a:srgbClr val="000000"/>
                </a:solidFill>
                <a:latin typeface="Helvetica" charset="0"/>
                <a:ea typeface="Helvetica" charset="0"/>
                <a:cs typeface="Helvetica" charset="0"/>
                <a:sym typeface="Helvetica" charset="0"/>
              </a:defRPr>
            </a:lvl5pPr>
            <a:lvl6pPr marL="25146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6pPr>
            <a:lvl7pPr marL="29718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7pPr>
            <a:lvl8pPr marL="34290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8pPr>
            <a:lvl9pPr marL="3886200" indent="-228600" eaLnBrk="0" fontAlgn="base" hangingPunct="0">
              <a:spcBef>
                <a:spcPct val="0"/>
              </a:spcBef>
              <a:spcAft>
                <a:spcPct val="0"/>
              </a:spcAft>
              <a:defRPr sz="1200">
                <a:solidFill>
                  <a:srgbClr val="000000"/>
                </a:solidFill>
                <a:latin typeface="Helvetica" charset="0"/>
                <a:ea typeface="Helvetica" charset="0"/>
                <a:cs typeface="Helvetica" charset="0"/>
                <a:sym typeface="Helvetica" charset="0"/>
              </a:defRPr>
            </a:lvl9pPr>
          </a:lstStyle>
          <a:p>
            <a:pPr algn="r" defTabSz="914400" eaLnBrk="1"/>
            <a:r>
              <a:rPr lang="en-US" altLang="en-US" dirty="0">
                <a:solidFill>
                  <a:srgbClr val="898989"/>
                </a:solidFill>
              </a:rPr>
              <a:t>37</a:t>
            </a:r>
            <a:endParaRPr lang="en-US" altLang="en-US" dirty="0"/>
          </a:p>
        </p:txBody>
      </p:sp>
      <p:pic>
        <p:nvPicPr>
          <p:cNvPr id="72709" name="Picture 4" descr="imagesCA5XNXKO.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417386" y="5210174"/>
            <a:ext cx="1743075" cy="1647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103567001"/>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华文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Angles.thmx</Template>
  <TotalTime>413</TotalTime>
  <Words>1015</Words>
  <Application>Microsoft Office PowerPoint</Application>
  <PresentationFormat>On-screen Show (4:3)</PresentationFormat>
  <Paragraphs>89</Paragraphs>
  <Slides>12</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Franklin Gothic Book</vt:lpstr>
      <vt:lpstr>Franklin Gothic Medium</vt:lpstr>
      <vt:lpstr>Helvetica</vt:lpstr>
      <vt:lpstr>Tunga</vt:lpstr>
      <vt:lpstr>Verdana</vt:lpstr>
      <vt:lpstr>Wingdings</vt:lpstr>
      <vt:lpstr>Angles</vt:lpstr>
      <vt:lpstr>Student Growth part 3 10/16/14  Assessments</vt:lpstr>
      <vt:lpstr>Review </vt:lpstr>
      <vt:lpstr>Learning goal for today</vt:lpstr>
      <vt:lpstr>Back up</vt:lpstr>
      <vt:lpstr>Achievement  or Growth?</vt:lpstr>
      <vt:lpstr>The Standards, Instruction and Assessment Connection  in the Student Growth Process</vt:lpstr>
      <vt:lpstr>Follow a Sequence:</vt:lpstr>
      <vt:lpstr> What do we mean by ‘Enduring’?</vt:lpstr>
      <vt:lpstr>Plan for Ongoing Progress Monitoring</vt:lpstr>
      <vt:lpstr>Assess How? Formatively!</vt:lpstr>
      <vt:lpstr>Listing possible assessments in teams </vt:lpstr>
      <vt:lpstr>Progress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Growth part 3 10/16/14  ASsessments</dc:title>
  <dc:creator>home</dc:creator>
  <cp:lastModifiedBy>Georgia Lamb</cp:lastModifiedBy>
  <cp:revision>10</cp:revision>
  <dcterms:created xsi:type="dcterms:W3CDTF">2014-10-16T18:37:57Z</dcterms:created>
  <dcterms:modified xsi:type="dcterms:W3CDTF">2020-06-18T21:04:06Z</dcterms:modified>
</cp:coreProperties>
</file>